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saveSubsetFonts="1">
  <p:sldMasterIdLst>
    <p:sldMasterId id="2147483703" r:id="rId2"/>
    <p:sldMasterId id="2147483715" r:id="rId3"/>
  </p:sldMasterIdLst>
  <p:notesMasterIdLst>
    <p:notesMasterId r:id="rId25"/>
  </p:notesMasterIdLst>
  <p:handoutMasterIdLst>
    <p:handoutMasterId r:id="rId26"/>
  </p:handoutMasterIdLst>
  <p:sldIdLst>
    <p:sldId id="432" r:id="rId4"/>
    <p:sldId id="461" r:id="rId5"/>
    <p:sldId id="470" r:id="rId6"/>
    <p:sldId id="471" r:id="rId7"/>
    <p:sldId id="438" r:id="rId8"/>
    <p:sldId id="419" r:id="rId9"/>
    <p:sldId id="462" r:id="rId10"/>
    <p:sldId id="463" r:id="rId11"/>
    <p:sldId id="459" r:id="rId12"/>
    <p:sldId id="452" r:id="rId13"/>
    <p:sldId id="437" r:id="rId14"/>
    <p:sldId id="453" r:id="rId15"/>
    <p:sldId id="464" r:id="rId16"/>
    <p:sldId id="436" r:id="rId17"/>
    <p:sldId id="455" r:id="rId18"/>
    <p:sldId id="454" r:id="rId19"/>
    <p:sldId id="458" r:id="rId20"/>
    <p:sldId id="468" r:id="rId21"/>
    <p:sldId id="469" r:id="rId22"/>
    <p:sldId id="472" r:id="rId23"/>
    <p:sldId id="465" r:id="rId24"/>
  </p:sldIdLst>
  <p:sldSz cx="9144000" cy="5143500" type="screen16x9"/>
  <p:notesSz cx="6797675" cy="9926638"/>
  <p:embeddedFontLst>
    <p:embeddedFont>
      <p:font typeface="Wingdings 2" panose="05020102010507070707" pitchFamily="18" charset="2"/>
      <p:regular r:id="rId27"/>
    </p:embeddedFont>
    <p:embeddedFont>
      <p:font typeface="Gill Sans MT" panose="020B0502020104020203" pitchFamily="34" charset="0"/>
      <p:regular r:id="rId28"/>
      <p:bold r:id="rId29"/>
      <p:italic r:id="rId30"/>
      <p:boldItalic r:id="rId31"/>
    </p:embeddedFont>
    <p:embeddedFont>
      <p:font typeface="微軟正黑體" panose="020B0604030504040204" pitchFamily="34" charset="-120"/>
      <p:regular r:id="rId32"/>
      <p:bold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Tw Cen MT" panose="020B0602020104020603" pitchFamily="34" charset="0"/>
      <p:regular r:id="rId38"/>
      <p:bold r:id="rId39"/>
      <p:italic r:id="rId40"/>
      <p:boldItalic r:id="rId41"/>
    </p:embeddedFont>
  </p:embeddedFontLst>
  <p:defaultTextStyle>
    <a:lvl1pPr marL="0" algn="l" rtl="0" latinLnBrk="0">
      <a:defRPr lang="zh-TW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zh-TW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zh-TW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zh-TW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zh-TW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zh-TW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zh-TW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zh-TW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zh-TW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DF6"/>
    <a:srgbClr val="FE6C1D"/>
    <a:srgbClr val="67BB44"/>
    <a:srgbClr val="589E3A"/>
    <a:srgbClr val="FFFFCC"/>
    <a:srgbClr val="FDEFE7"/>
    <a:srgbClr val="E5E6EF"/>
    <a:srgbClr val="99CC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24" autoAdjust="0"/>
    <p:restoredTop sz="87621" autoAdjust="0"/>
  </p:normalViewPr>
  <p:slideViewPr>
    <p:cSldViewPr>
      <p:cViewPr>
        <p:scale>
          <a:sx n="120" d="100"/>
          <a:sy n="120" d="100"/>
        </p:scale>
        <p:origin x="-756" y="-22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9" Type="http://schemas.openxmlformats.org/officeDocument/2006/relationships/font" Target="fonts/font13.fntdata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34" Type="http://schemas.openxmlformats.org/officeDocument/2006/relationships/font" Target="fonts/font8.fntdata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5.fntdata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8F3262-D216-400C-845E-B8E16AC84DD1}" type="datetimeFigureOut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A7CB0-85F1-435D-A819-C34094871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79684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 latinLnBrk="0">
              <a:defRPr lang="zh-TW" sz="1200"/>
            </a:lvl1pPr>
            <a:extLst/>
          </a:lstStyle>
          <a:p>
            <a:endParaRPr lang="zh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 latinLnBrk="0">
              <a:defRPr lang="zh-TW" sz="1200"/>
            </a:lvl1pPr>
            <a:extLst/>
          </a:lstStyle>
          <a:p>
            <a:fld id="{A8ADFD5B-A66C-449C-B6E8-FB716D07777D}" type="datetimeFigureOut">
              <a:rPr lang="zh-TW" altLang="en-US"/>
              <a:pPr/>
              <a:t>2020/2/5</a:t>
            </a:fld>
            <a:endParaRPr lang="zh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1" rIns="91321" bIns="45661" rtlCol="0" anchor="ctr"/>
          <a:lstStyle>
            <a:extLst/>
          </a:lstStyle>
          <a:p>
            <a:endParaRPr lang="zh-T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21" tIns="45661" rIns="91321" bIns="45661" rtlCol="0">
            <a:normAutofit/>
          </a:bodyPr>
          <a:lstStyle>
            <a:extLst/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 latinLnBrk="0">
              <a:defRPr lang="zh-TW" sz="1200"/>
            </a:lvl1pPr>
            <a:extLst/>
          </a:lstStyle>
          <a:p>
            <a:endParaRPr 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 latinLnBrk="0">
              <a:defRPr lang="zh-TW" sz="1200"/>
            </a:lvl1pPr>
            <a:extLst/>
          </a:lstStyle>
          <a:p>
            <a:fld id="{CA5D3BF3-D352-46FC-8343-31F56E6730EA}" type="slidenum">
              <a:rPr/>
              <a:pPr/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66133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zh-TW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zh-TW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zh-TW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zh-TW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zh-TW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zh-TW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zh-TW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zh-TW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zh-TW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zh-TW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altLang="zh-TW" smtClean="0">
                <a:solidFill>
                  <a:prstClr val="black"/>
                </a:solidFill>
              </a:rPr>
              <a:pPr/>
              <a:t>1</a:t>
            </a:fld>
            <a:endParaRPr altLang="en-US">
              <a:solidFill>
                <a:prstClr val="black"/>
              </a:solidFill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830504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zh-TW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altLang="zh-TW" smtClean="0"/>
              <a:pPr/>
              <a:t>11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698991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3028950"/>
            <a:ext cx="6477000" cy="13716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705600" cy="51435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dirty="0" smtClean="0"/>
              <a:t>按一下以編輯母片副標題樣式</a:t>
            </a:r>
            <a:endParaRPr kumimoji="0" lang="en-US" dirty="0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/>
            <a:fld id="{59DF3522-77BF-4084-AF74-3CF81E8C942F}" type="datetime1">
              <a:rPr kumimoji="1" lang="en-US" altLang="zh-TW" smtClean="0">
                <a:solidFill>
                  <a:srgbClr val="FFFFFF"/>
                </a:solidFill>
              </a:rPr>
              <a:pPr algn="ctr"/>
              <a:t>2/5/2020</a:t>
            </a:fld>
            <a:endParaRPr kumimoji="1" lang="zh-TW" sz="2000">
              <a:solidFill>
                <a:srgbClr val="FFFFFF"/>
              </a:solidFill>
            </a:endParaRPr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177405"/>
            <a:ext cx="5867400" cy="27384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/>
            <a:endParaRPr kumimoji="1" lang="zh-TW">
              <a:solidFill>
                <a:schemeClr val="tx2"/>
              </a:solidFill>
            </a:endParaRPr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82E0A0-C266-4798-8C8F-B9F91E9DA37E}" type="slidenum">
              <a:rPr kumimoji="1" lang="zh-TW" smtClean="0">
                <a:solidFill>
                  <a:schemeClr val="tx2"/>
                </a:solidFill>
              </a:rPr>
              <a:pPr/>
              <a:t>‹#›</a:t>
            </a:fld>
            <a:endParaRPr kumimoji="1" lang="zh-TW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7A89B-940D-46D7-ABDC-0EB2CECB00B1}" type="datetime1">
              <a:rPr lang="en-US" altLang="zh-TW" smtClean="0"/>
              <a:pPr/>
              <a:t>2/5/2020</a:t>
            </a:fld>
            <a:endParaRPr kumimoji="1" lang="zh-TW" sz="1400">
              <a:solidFill>
                <a:schemeClr val="tx2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1" lang="zh-TW" sz="1400">
              <a:solidFill>
                <a:schemeClr val="tx2"/>
              </a:solidFill>
            </a:endParaRPr>
          </a:p>
        </p:txBody>
      </p:sp>
      <p:sp>
        <p:nvSpPr>
          <p:cNvPr id="7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/>
              <a:pPr/>
              <a:t>‹#›</a:t>
            </a:fld>
            <a:endParaRPr kumimoji="1" lang="en-US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457201"/>
            <a:ext cx="2057400" cy="413742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457201"/>
            <a:ext cx="5562600" cy="413742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4686303"/>
            <a:ext cx="2209800" cy="273844"/>
          </a:xfrm>
        </p:spPr>
        <p:txBody>
          <a:bodyPr/>
          <a:lstStyle/>
          <a:p>
            <a:fld id="{86930D61-B9B8-46BE-8407-10BC7D8EB840}" type="datetime1">
              <a:rPr lang="en-US" altLang="zh-TW" smtClean="0"/>
              <a:pPr/>
              <a:t>2/5/2020</a:t>
            </a:fld>
            <a:endParaRPr kumimoji="1" lang="zh-TW" sz="1400">
              <a:solidFill>
                <a:schemeClr val="tx2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4" y="4686156"/>
            <a:ext cx="5573483" cy="273844"/>
          </a:xfrm>
        </p:spPr>
        <p:txBody>
          <a:bodyPr/>
          <a:lstStyle/>
          <a:p>
            <a:pPr algn="r"/>
            <a:endParaRPr kumimoji="1" lang="zh-TW" sz="1400">
              <a:solidFill>
                <a:schemeClr val="tx2"/>
              </a:solidFill>
            </a:endParaRPr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51435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457200"/>
            <a:ext cx="228600" cy="46863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40005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6056313" y="77787"/>
            <a:ext cx="400050" cy="244476"/>
          </a:xfrm>
        </p:spPr>
        <p:txBody>
          <a:bodyPr/>
          <a:lstStyle/>
          <a:p>
            <a:pPr algn="ctr"/>
            <a:fld id="{8F82E0A0-C266-4798-8C8F-B9F91E9DA37E}" type="slidenum">
              <a:rPr kumimoji="1" lang="zh-TW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1" lang="zh-TW" sz="1400" b="1">
              <a:solidFill>
                <a:srgbClr val="FFFFFF"/>
              </a:solidFill>
            </a:endParaRPr>
          </a:p>
        </p:txBody>
      </p:sp>
      <p:sp>
        <p:nvSpPr>
          <p:cNvPr id="12" name="投影片編號版面配置區 22"/>
          <p:cNvSpPr txBox="1">
            <a:spLocks/>
          </p:cNvSpPr>
          <p:nvPr userDrawn="1"/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marL="0" algn="ctr" rtl="0" eaLnBrk="1" latinLnBrk="0" hangingPunct="1">
              <a:defRPr kumimoji="0" lang="zh-TW"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lang="zh-TW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lang="zh-TW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lang="zh-TW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lang="zh-TW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lang="zh-TW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lang="zh-TW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lang="zh-TW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lang="zh-TW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fld id="{8F82E0A0-C266-4798-8C8F-B9F91E9DA37E}" type="slidenum">
              <a:rPr kumimoji="1" lang="en-US" altLang="zh-TW" smtClean="0"/>
              <a:pPr/>
              <a:t>‹#›</a:t>
            </a:fld>
            <a:endParaRPr kumimoji="1" lang="en-US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3028950"/>
            <a:ext cx="6477000" cy="13716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705600" cy="51435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dirty="0" smtClean="0"/>
              <a:t>按一下以編輯母片副標題樣式</a:t>
            </a:r>
            <a:endParaRPr kumimoji="0" lang="en-US" dirty="0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9DF3522-77BF-4084-AF74-3CF81E8C942F}" type="datetime1">
              <a:rPr kumimoji="1" lang="en-US" altLang="zh-TW" smtClean="0"/>
              <a:pPr/>
              <a:t>2/5/2020</a:t>
            </a:fld>
            <a:endParaRPr kumimoji="1" altLang="en-US">
              <a:ea typeface="微軟正黑體"/>
            </a:endParaRPr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177405"/>
            <a:ext cx="5867400" cy="27384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kumimoji="1" altLang="en-US">
              <a:solidFill>
                <a:srgbClr val="DEF5FA"/>
              </a:solidFill>
              <a:ea typeface="微軟正黑體"/>
            </a:endParaRPr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82E0A0-C266-4798-8C8F-B9F91E9DA37E}" type="slidenum">
              <a:rPr kumimoji="1" lang="en-US" altLang="zh-TW" smtClean="0">
                <a:solidFill>
                  <a:srgbClr val="DEF5FA"/>
                </a:solidFill>
              </a:rPr>
              <a:pPr/>
              <a:t>‹#›</a:t>
            </a:fld>
            <a:endParaRPr kumimoji="1" altLang="en-US">
              <a:solidFill>
                <a:srgbClr val="DEF5FA"/>
              </a:solidFill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4621243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153400" cy="74295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624C-3139-4529-B93F-2225BAE6A245}" type="datetime1">
              <a:rPr lang="en-US" altLang="zh-TW" smtClean="0">
                <a:solidFill>
                  <a:srgbClr val="464646"/>
                </a:solidFill>
              </a:rPr>
              <a:pPr/>
              <a:t>2/5/2020</a:t>
            </a:fld>
            <a:endParaRPr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37185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9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kumimoji="1" lang="en-US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185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2" y="2057401"/>
            <a:ext cx="7123113" cy="1254919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28AC-59DE-4E15-94C2-20E61B15A23D}" type="datetime1">
              <a:rPr lang="en-US" altLang="zh-TW" smtClean="0">
                <a:solidFill>
                  <a:srgbClr val="464646"/>
                </a:solidFill>
              </a:rPr>
              <a:pPr/>
              <a:t>2/5/2020</a:t>
            </a:fld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11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kumimoji="1" lang="en-US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824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192175"/>
            <a:ext cx="3886200" cy="3429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192175"/>
            <a:ext cx="3886200" cy="3429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B92512C-9149-405E-9D53-F2BC7BA66DD6}" type="datetime1">
              <a:rPr lang="en-US" altLang="zh-TW" smtClean="0">
                <a:solidFill>
                  <a:srgbClr val="464646"/>
                </a:solidFill>
              </a:rPr>
              <a:pPr/>
              <a:t>2/5/2020</a:t>
            </a:fld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1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kumimoji="1" lang="en-US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21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04788"/>
            <a:ext cx="8153400" cy="652463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1828800"/>
            <a:ext cx="3886200" cy="268605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1828800"/>
            <a:ext cx="3886200" cy="268605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EEE16DA-5DFA-4FC6-935E-DD2098B2701E}" type="datetime1">
              <a:rPr lang="en-US" altLang="zh-TW" smtClean="0">
                <a:solidFill>
                  <a:srgbClr val="464646"/>
                </a:solidFill>
              </a:rPr>
              <a:pPr/>
              <a:t>2/5/2020</a:t>
            </a:fld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314450"/>
            <a:ext cx="3886200" cy="48006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314450"/>
            <a:ext cx="3886200" cy="48006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7" name="投影片編號版面配置區 22"/>
          <p:cNvSpPr>
            <a:spLocks noGrp="1"/>
          </p:cNvSpPr>
          <p:nvPr>
            <p:ph type="sldNum" sz="quarter" idx="18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kumimoji="1" lang="en-US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7821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4C89-8C58-4A4D-AA44-218FEC63993E}" type="datetime1">
              <a:rPr lang="en-US" altLang="zh-TW" smtClean="0">
                <a:solidFill>
                  <a:srgbClr val="464646"/>
                </a:solidFill>
              </a:rPr>
              <a:pPr/>
              <a:t>2/5/2020</a:t>
            </a:fld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kumimoji="1" lang="en-US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558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32F0F-26F3-4E6C-A26F-92F8D496FA55}" type="datetime1">
              <a:rPr lang="en-US" altLang="zh-TW" smtClean="0">
                <a:solidFill>
                  <a:srgbClr val="464646"/>
                </a:solidFill>
              </a:rPr>
              <a:pPr/>
              <a:t>2/5/2020</a:t>
            </a:fld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5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kumimoji="1" lang="en-US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1979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04788"/>
            <a:ext cx="8077200" cy="652463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8CE1A-8402-4EF3-96B9-CF475475324F}" type="datetime1">
              <a:rPr lang="en-US" altLang="zh-TW" smtClean="0">
                <a:solidFill>
                  <a:srgbClr val="464646"/>
                </a:solidFill>
              </a:rPr>
              <a:pPr/>
              <a:t>2/5/2020</a:t>
            </a:fld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314450"/>
            <a:ext cx="1600200" cy="325755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314450"/>
            <a:ext cx="6400800" cy="33147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kumimoji="1" lang="en-US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036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153400" cy="74295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624C-3139-4529-B93F-2225BAE6A245}" type="datetime1">
              <a:rPr lang="en-US" altLang="zh-TW" smtClean="0"/>
              <a:pPr/>
              <a:t>2/5/2020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37185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9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/>
              <a:pPr/>
              <a:t>‹#›</a:t>
            </a:fld>
            <a:endParaRPr kumimoji="1" lang="en-US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545336" y="3490722"/>
            <a:ext cx="7598664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3486150"/>
            <a:ext cx="7315200" cy="51435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/>
          <a:p>
            <a:fld id="{3B735C73-8625-42C0-A265-1BB8A2483AD1}" type="datetime1">
              <a:rPr lang="en-US" altLang="zh-TW" smtClean="0">
                <a:solidFill>
                  <a:srgbClr val="464646"/>
                </a:solidFill>
              </a:rPr>
              <a:pPr/>
              <a:t>2/5/2020</a:t>
            </a:fld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4686156"/>
            <a:ext cx="4572000" cy="273844"/>
          </a:xfrm>
        </p:spPr>
        <p:txBody>
          <a:bodyPr rtlCol="0"/>
          <a:lstStyle/>
          <a:p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3426714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6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kumimoji="1" lang="en-US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350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7A89B-940D-46D7-ABDC-0EB2CECB00B1}" type="datetime1">
              <a:rPr lang="en-US" altLang="zh-TW" smtClean="0">
                <a:solidFill>
                  <a:srgbClr val="464646"/>
                </a:solidFill>
              </a:rPr>
              <a:pPr/>
              <a:t>2/5/2020</a:t>
            </a:fld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7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kumimoji="1" lang="en-US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4721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457201"/>
            <a:ext cx="2057400" cy="413742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457201"/>
            <a:ext cx="5562600" cy="413742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4686303"/>
            <a:ext cx="2209800" cy="273844"/>
          </a:xfrm>
        </p:spPr>
        <p:txBody>
          <a:bodyPr/>
          <a:lstStyle/>
          <a:p>
            <a:fld id="{86930D61-B9B8-46BE-8407-10BC7D8EB840}" type="datetime1">
              <a:rPr lang="en-US" altLang="zh-TW" smtClean="0">
                <a:solidFill>
                  <a:srgbClr val="464646"/>
                </a:solidFill>
              </a:rPr>
              <a:pPr/>
              <a:t>2/5/2020</a:t>
            </a:fld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4" y="4686156"/>
            <a:ext cx="5573483" cy="273844"/>
          </a:xfrm>
        </p:spPr>
        <p:txBody>
          <a:bodyPr/>
          <a:lstStyle/>
          <a:p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51435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6142038" y="457200"/>
            <a:ext cx="228600" cy="46863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40005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6056313" y="77787"/>
            <a:ext cx="400050" cy="244476"/>
          </a:xfrm>
        </p:spPr>
        <p:txBody>
          <a:bodyPr/>
          <a:lstStyle/>
          <a:p>
            <a:fld id="{8F82E0A0-C266-4798-8C8F-B9F91E9DA37E}" type="slidenum">
              <a:rPr kumimoji="1" lang="en-US" altLang="zh-TW" b="1" smtClean="0">
                <a:solidFill>
                  <a:srgbClr val="FFFFFF"/>
                </a:solidFill>
              </a:rPr>
              <a:pPr/>
              <a:t>‹#›</a:t>
            </a:fld>
            <a:endParaRPr kumimoji="1" altLang="en-US" b="1">
              <a:solidFill>
                <a:srgbClr val="FFFFFF"/>
              </a:solidFill>
              <a:ea typeface="微軟正黑體"/>
            </a:endParaRPr>
          </a:p>
        </p:txBody>
      </p:sp>
      <p:sp>
        <p:nvSpPr>
          <p:cNvPr id="12" name="投影片編號版面配置區 22"/>
          <p:cNvSpPr txBox="1">
            <a:spLocks/>
          </p:cNvSpPr>
          <p:nvPr userDrawn="1"/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marL="0" algn="ctr" rtl="0" eaLnBrk="1" latinLnBrk="0" hangingPunct="1">
              <a:defRPr kumimoji="0" lang="zh-TW"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lang="zh-TW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lang="zh-TW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lang="zh-TW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lang="zh-TW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lang="zh-TW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lang="zh-TW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lang="zh-TW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lang="zh-TW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fld id="{8F82E0A0-C266-4798-8C8F-B9F91E9DA37E}" type="slidenum">
              <a:rPr kumimoji="1" lang="en-US" altLang="zh-TW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kumimoji="1" lang="en-US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318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2" y="2057401"/>
            <a:ext cx="7123113" cy="1254919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28AC-59DE-4E15-94C2-20E61B15A23D}" type="datetime1">
              <a:rPr lang="en-US" altLang="zh-TW" smtClean="0"/>
              <a:pPr/>
              <a:t>2/5/2020</a:t>
            </a:fld>
            <a:endParaRPr kumimoji="1" lang="zh-TW" sz="1400">
              <a:solidFill>
                <a:schemeClr val="tx2"/>
              </a:solidFill>
            </a:endParaRPr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endParaRPr kumimoji="1" lang="zh-TW" sz="1400">
              <a:solidFill>
                <a:schemeClr val="tx2"/>
              </a:solidFill>
            </a:endParaRPr>
          </a:p>
        </p:txBody>
      </p:sp>
      <p:sp>
        <p:nvSpPr>
          <p:cNvPr id="11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/>
              <a:pPr/>
              <a:t>‹#›</a:t>
            </a:fld>
            <a:endParaRPr kumimoji="1" lang="en-US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192175"/>
            <a:ext cx="3886200" cy="3429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192175"/>
            <a:ext cx="3886200" cy="3429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B92512C-9149-405E-9D53-F2BC7BA66DD6}" type="datetime1">
              <a:rPr lang="en-US" altLang="zh-TW" smtClean="0"/>
              <a:pPr/>
              <a:t>2/5/2020</a:t>
            </a:fld>
            <a:endParaRPr kumimoji="1" lang="zh-TW" sz="1400">
              <a:solidFill>
                <a:schemeClr val="tx2"/>
              </a:solidFill>
            </a:endParaRPr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algn="r"/>
            <a:endParaRPr kumimoji="1" lang="zh-TW" sz="1400">
              <a:solidFill>
                <a:schemeClr val="tx2"/>
              </a:solidFill>
            </a:endParaRPr>
          </a:p>
        </p:txBody>
      </p:sp>
      <p:sp>
        <p:nvSpPr>
          <p:cNvPr id="1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/>
              <a:pPr/>
              <a:t>‹#›</a:t>
            </a:fld>
            <a:endParaRPr kumimoji="1" lang="en-US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04788"/>
            <a:ext cx="8153400" cy="652463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1828800"/>
            <a:ext cx="3886200" cy="268605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1828800"/>
            <a:ext cx="3886200" cy="268605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EEE16DA-5DFA-4FC6-935E-DD2098B2701E}" type="datetime1">
              <a:rPr lang="en-US" altLang="zh-TW" smtClean="0"/>
              <a:pPr/>
              <a:t>2/5/2020</a:t>
            </a:fld>
            <a:endParaRPr kumimoji="1" lang="zh-TW" sz="1400">
              <a:solidFill>
                <a:schemeClr val="tx2"/>
              </a:solidFill>
            </a:endParaRPr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algn="r"/>
            <a:endParaRPr kumimoji="1" lang="zh-TW" sz="1400">
              <a:solidFill>
                <a:schemeClr val="tx2"/>
              </a:solidFill>
            </a:endParaRPr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314450"/>
            <a:ext cx="3886200" cy="48006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314450"/>
            <a:ext cx="3886200" cy="48006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7" name="投影片編號版面配置區 22"/>
          <p:cNvSpPr>
            <a:spLocks noGrp="1"/>
          </p:cNvSpPr>
          <p:nvPr>
            <p:ph type="sldNum" sz="quarter" idx="18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/>
              <a:pPr/>
              <a:t>‹#›</a:t>
            </a:fld>
            <a:endParaRPr kumimoji="1" lang="en-US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4C89-8C58-4A4D-AA44-218FEC63993E}" type="datetime1">
              <a:rPr lang="en-US" altLang="zh-TW" smtClean="0"/>
              <a:pPr/>
              <a:t>2/5/2020</a:t>
            </a:fld>
            <a:endParaRPr kumimoji="1" 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/>
              <a:pPr/>
              <a:t>‹#›</a:t>
            </a:fld>
            <a:endParaRPr kumimoji="1" lang="en-US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32F0F-26F3-4E6C-A26F-92F8D496FA55}" type="datetime1">
              <a:rPr lang="en-US" altLang="zh-TW" smtClean="0"/>
              <a:pPr/>
              <a:t>2/5/2020</a:t>
            </a:fld>
            <a:endParaRPr kumimoji="1" 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/>
          </a:p>
        </p:txBody>
      </p:sp>
      <p:sp>
        <p:nvSpPr>
          <p:cNvPr id="5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/>
              <a:pPr/>
              <a:t>‹#›</a:t>
            </a:fld>
            <a:endParaRPr kumimoji="1" lang="en-US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04788"/>
            <a:ext cx="8077200" cy="652463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8CE1A-8402-4EF3-96B9-CF475475324F}" type="datetime1">
              <a:rPr lang="en-US" altLang="zh-TW" smtClean="0"/>
              <a:pPr/>
              <a:t>2/5/2020</a:t>
            </a:fld>
            <a:endParaRPr kumimoji="1" 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314450"/>
            <a:ext cx="1600200" cy="325755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314450"/>
            <a:ext cx="6400800" cy="33147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/>
              <a:pPr/>
              <a:t>‹#›</a:t>
            </a:fld>
            <a:endParaRPr kumimoji="1" lang="en-US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3490722"/>
            <a:ext cx="7598664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3486150"/>
            <a:ext cx="7315200" cy="51435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/>
          <a:p>
            <a:fld id="{3B735C73-8625-42C0-A265-1BB8A2483AD1}" type="datetime1">
              <a:rPr lang="en-US" altLang="zh-TW" smtClean="0"/>
              <a:pPr/>
              <a:t>2/5/2020</a:t>
            </a:fld>
            <a:endParaRPr kumimoji="1" lang="zh-TW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4686156"/>
            <a:ext cx="4572000" cy="273844"/>
          </a:xfrm>
        </p:spPr>
        <p:txBody>
          <a:bodyPr rtlCol="0"/>
          <a:lstStyle/>
          <a:p>
            <a:endParaRPr kumimoji="1"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3426714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6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/>
              <a:pPr/>
              <a:t>‹#›</a:t>
            </a:fld>
            <a:endParaRPr kumimoji="1" lang="en-US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171450"/>
            <a:ext cx="8153400" cy="7429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200150"/>
            <a:ext cx="8153400" cy="339471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DE4B4B9-1DD9-4C85-A1E0-A595DE539982}" type="datetime1">
              <a:rPr lang="en-US" altLang="zh-TW" smtClean="0"/>
              <a:pPr/>
              <a:t>2/5/2020</a:t>
            </a:fld>
            <a:endParaRPr kumimoji="1" lang="zh-TW" sz="1400">
              <a:solidFill>
                <a:schemeClr val="tx2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3" y="4686156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/>
            <a:endParaRPr kumimoji="1" lang="zh-TW" sz="1400">
              <a:solidFill>
                <a:schemeClr val="tx2"/>
              </a:solidFill>
            </a:endParaRPr>
          </a:p>
        </p:txBody>
      </p:sp>
      <p:sp>
        <p:nvSpPr>
          <p:cNvPr id="7" name="矩形 6"/>
          <p:cNvSpPr/>
          <p:nvPr/>
        </p:nvSpPr>
        <p:spPr bwMode="white">
          <a:xfrm>
            <a:off x="0" y="92583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96012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96012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/>
              <a:pPr/>
              <a:t>‹#›</a:t>
            </a:fld>
            <a:endParaRPr kumimoji="1"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171450"/>
            <a:ext cx="8153400" cy="7429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200150"/>
            <a:ext cx="8153400" cy="339471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DE4B4B9-1DD9-4C85-A1E0-A595DE539982}" type="datetime1">
              <a:rPr lang="en-US" altLang="zh-TW" smtClean="0">
                <a:solidFill>
                  <a:srgbClr val="464646"/>
                </a:solidFill>
              </a:rPr>
              <a:pPr/>
              <a:t>2/5/2020</a:t>
            </a:fld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3" y="4686156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1" altLang="en-US">
              <a:solidFill>
                <a:srgbClr val="464646"/>
              </a:solidFill>
              <a:ea typeface="微軟正黑體"/>
            </a:endParaRPr>
          </a:p>
        </p:txBody>
      </p:sp>
      <p:sp>
        <p:nvSpPr>
          <p:cNvPr id="7" name="矩形 6"/>
          <p:cNvSpPr/>
          <p:nvPr/>
        </p:nvSpPr>
        <p:spPr bwMode="white">
          <a:xfrm>
            <a:off x="0" y="92583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96012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0550" y="96012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-9906" y="4803999"/>
            <a:ext cx="405442" cy="3395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82E0A0-C266-4798-8C8F-B9F91E9DA37E}" type="slidenum">
              <a:rPr kumimoji="1" lang="en-US" altLang="zh-TW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kumimoji="1" lang="en-US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94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ctrTitle"/>
          </p:nvPr>
        </p:nvSpPr>
        <p:spPr>
          <a:xfrm>
            <a:off x="755576" y="1275606"/>
            <a:ext cx="7344816" cy="1656184"/>
          </a:xfrm>
        </p:spPr>
        <p:txBody>
          <a:bodyPr anchor="t" anchorCtr="0">
            <a:normAutofit fontScale="90000"/>
          </a:bodyPr>
          <a:lstStyle>
            <a:extLst/>
          </a:lstStyle>
          <a:p>
            <a:pPr>
              <a:spcAft>
                <a:spcPts val="1200"/>
              </a:spcAft>
            </a:pPr>
            <a:r>
              <a:rPr lang="en-US" altLang="zh-TW" sz="4500" b="1" dirty="0" smtClean="0">
                <a:solidFill>
                  <a:schemeClr val="tx1"/>
                </a:solidFill>
              </a:rPr>
              <a:t>108</a:t>
            </a:r>
            <a:r>
              <a:rPr lang="zh-TW" altLang="en-US" sz="4500" b="1" dirty="0" smtClean="0">
                <a:solidFill>
                  <a:schemeClr val="tx1"/>
                </a:solidFill>
              </a:rPr>
              <a:t>年度</a:t>
            </a:r>
            <a:r>
              <a:rPr lang="zh-TW" altLang="en-US" sz="4500" b="1" dirty="0" smtClean="0">
                <a:solidFill>
                  <a:schemeClr val="tx1"/>
                </a:solidFill>
              </a:rPr>
              <a:t>校務發展執行成效</a:t>
            </a:r>
            <a:r>
              <a:rPr lang="en-US" altLang="zh-TW" sz="4500" b="1" dirty="0" smtClean="0">
                <a:solidFill>
                  <a:schemeClr val="tx1"/>
                </a:solidFill>
              </a:rPr>
              <a:t/>
            </a:r>
            <a:br>
              <a:rPr lang="en-US" altLang="zh-TW" sz="4500" b="1" dirty="0" smtClean="0">
                <a:solidFill>
                  <a:schemeClr val="tx1"/>
                </a:solidFill>
              </a:rPr>
            </a:br>
            <a:r>
              <a:rPr lang="en-US" altLang="zh-TW" sz="4500" b="1" dirty="0">
                <a:solidFill>
                  <a:schemeClr val="tx1"/>
                </a:solidFill>
              </a:rPr>
              <a:t> </a:t>
            </a:r>
            <a:r>
              <a:rPr lang="en-US" altLang="zh-TW" sz="4500" b="1" dirty="0" smtClean="0">
                <a:solidFill>
                  <a:schemeClr val="tx1"/>
                </a:solidFill>
              </a:rPr>
              <a:t>                                </a:t>
            </a:r>
            <a:r>
              <a:rPr lang="en-US" altLang="zh-TW" sz="3600" b="1" dirty="0" smtClean="0">
                <a:solidFill>
                  <a:schemeClr val="tx1"/>
                </a:solidFill>
              </a:rPr>
              <a:t>-------- 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總務處</a:t>
            </a:r>
            <a:endParaRPr lang="zh-TW" sz="3600" b="1" dirty="0">
              <a:solidFill>
                <a:schemeClr val="tx1"/>
              </a:solidFill>
            </a:endParaRPr>
          </a:p>
        </p:txBody>
      </p:sp>
      <p:sp>
        <p:nvSpPr>
          <p:cNvPr id="6" name="Rectangle 4"/>
          <p:cNvSpPr txBox="1">
            <a:spLocks/>
          </p:cNvSpPr>
          <p:nvPr/>
        </p:nvSpPr>
        <p:spPr>
          <a:xfrm>
            <a:off x="6516216" y="4535017"/>
            <a:ext cx="2592288" cy="504056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1" lang="zh-TW" sz="2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1" lang="zh-TW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1" lang="zh-TW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1" lang="zh-TW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1" lang="zh-TW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1" lang="zh-TW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1" lang="zh-TW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1" lang="zh-TW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1" lang="zh-TW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r">
              <a:buClr>
                <a:srgbClr val="DA1F28"/>
              </a:buClr>
            </a:pPr>
            <a:r>
              <a:rPr lang="en-US" altLang="zh-TW" sz="2000" cap="all" dirty="0" smtClean="0">
                <a:solidFill>
                  <a:prstClr val="white"/>
                </a:solidFill>
              </a:rPr>
              <a:t>2019-9-26</a:t>
            </a:r>
            <a:endParaRPr altLang="en-US" sz="2000" cap="all" dirty="0">
              <a:solidFill>
                <a:prstClr val="white"/>
              </a:solidFill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415739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700" dirty="0"/>
              <a:t>107</a:t>
            </a:r>
            <a:r>
              <a:rPr lang="zh-TW" altLang="en-US" sz="2700" dirty="0"/>
              <a:t>學年執行成效</a:t>
            </a:r>
            <a:r>
              <a:rPr lang="en-US" altLang="zh-TW" sz="2700" dirty="0"/>
              <a:t>---- </a:t>
            </a:r>
            <a:r>
              <a:rPr lang="zh-TW" altLang="en-US" sz="2700" dirty="0"/>
              <a:t>策略</a:t>
            </a:r>
            <a:r>
              <a:rPr lang="en-US" altLang="zh-TW" sz="2700" dirty="0"/>
              <a:t>1</a:t>
            </a:r>
            <a:r>
              <a:rPr lang="zh-TW" altLang="en-US" sz="2700" dirty="0"/>
              <a:t>：優質環境</a:t>
            </a:r>
            <a:r>
              <a:rPr lang="en-US" altLang="zh-TW" sz="2700" dirty="0"/>
              <a:t>/</a:t>
            </a:r>
            <a:r>
              <a:rPr lang="zh-TW" altLang="en-US" sz="2700" dirty="0"/>
              <a:t>友善</a:t>
            </a:r>
            <a:r>
              <a:rPr lang="zh-TW" altLang="en-US" sz="2700" dirty="0" smtClean="0"/>
              <a:t>校園</a:t>
            </a:r>
            <a:endParaRPr lang="zh-TW" altLang="en-US" sz="27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1203598"/>
            <a:ext cx="3095256" cy="3371850"/>
          </a:xfrm>
        </p:spPr>
        <p:txBody>
          <a:bodyPr>
            <a:noAutofit/>
          </a:bodyPr>
          <a:lstStyle/>
          <a:p>
            <a:r>
              <a:rPr lang="zh-TW" altLang="en-US" sz="1800" dirty="0" smtClean="0">
                <a:solidFill>
                  <a:srgbClr val="FF0000"/>
                </a:solidFill>
              </a:rPr>
              <a:t>方案</a:t>
            </a:r>
            <a:r>
              <a:rPr lang="en-US" altLang="zh-TW" sz="1800" dirty="0" smtClean="0">
                <a:solidFill>
                  <a:srgbClr val="FF0000"/>
                </a:solidFill>
              </a:rPr>
              <a:t>10</a:t>
            </a:r>
            <a:r>
              <a:rPr lang="zh-TW" altLang="en-US" sz="1800" dirty="0" smtClean="0">
                <a:solidFill>
                  <a:srgbClr val="FF0000"/>
                </a:solidFill>
              </a:rPr>
              <a:t>：新建學生宿舍</a:t>
            </a:r>
            <a:endParaRPr lang="en-US" altLang="zh-TW" sz="1800" dirty="0" smtClean="0">
              <a:solidFill>
                <a:srgbClr val="FF0000"/>
              </a:solidFill>
            </a:endParaRPr>
          </a:p>
          <a:p>
            <a:pPr marL="0" indent="0">
              <a:lnSpc>
                <a:spcPts val="2400"/>
              </a:lnSpc>
              <a:buNone/>
            </a:pPr>
            <a:r>
              <a:rPr lang="en-US" altLang="zh-TW" sz="1800" dirty="0" smtClean="0"/>
              <a:t>108.9. 4</a:t>
            </a:r>
            <a:r>
              <a:rPr lang="zh-TW" altLang="en-US" sz="1800" dirty="0" smtClean="0"/>
              <a:t>完成</a:t>
            </a:r>
            <a:r>
              <a:rPr lang="zh-TW" altLang="en-US" sz="1800" dirty="0"/>
              <a:t>建築師遴選</a:t>
            </a:r>
            <a:r>
              <a:rPr lang="zh-TW" altLang="en-US" sz="1800" dirty="0" smtClean="0"/>
              <a:t>， </a:t>
            </a:r>
            <a:r>
              <a:rPr lang="en-US" altLang="zh-TW" sz="1800" dirty="0" smtClean="0"/>
              <a:t/>
            </a:r>
            <a:br>
              <a:rPr lang="en-US" altLang="zh-TW" sz="1800" dirty="0" smtClean="0"/>
            </a:br>
            <a:r>
              <a:rPr lang="zh-TW" altLang="en-US" sz="1800" dirty="0" smtClean="0"/>
              <a:t>由原典建築師</a:t>
            </a:r>
            <a:r>
              <a:rPr lang="zh-TW" altLang="en-US" sz="1800" dirty="0"/>
              <a:t>事務所取得設計監造。</a:t>
            </a:r>
          </a:p>
          <a:p>
            <a:pPr marL="0" indent="0">
              <a:lnSpc>
                <a:spcPts val="2400"/>
              </a:lnSpc>
              <a:spcBef>
                <a:spcPts val="0"/>
              </a:spcBef>
              <a:buNone/>
            </a:pPr>
            <a:r>
              <a:rPr lang="en-US" altLang="zh-TW" sz="1800" dirty="0" smtClean="0"/>
              <a:t>109.10</a:t>
            </a:r>
            <a:r>
              <a:rPr lang="zh-TW" altLang="en-US" sz="1800" dirty="0" smtClean="0"/>
              <a:t>取得建照</a:t>
            </a:r>
            <a:endParaRPr lang="en-US" altLang="zh-TW" sz="1800" dirty="0" smtClean="0"/>
          </a:p>
          <a:p>
            <a:pPr marL="0" indent="0">
              <a:lnSpc>
                <a:spcPts val="2400"/>
              </a:lnSpc>
              <a:spcBef>
                <a:spcPts val="0"/>
              </a:spcBef>
              <a:buNone/>
            </a:pPr>
            <a:r>
              <a:rPr lang="en-US" altLang="zh-TW" sz="1800" dirty="0" smtClean="0"/>
              <a:t>112.1  </a:t>
            </a:r>
            <a:r>
              <a:rPr lang="zh-TW" altLang="en-US" sz="1800" dirty="0" smtClean="0"/>
              <a:t>完工</a:t>
            </a:r>
            <a:endParaRPr lang="zh-TW" altLang="en-US" sz="1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10</a:t>
            </a:fld>
            <a:endParaRPr kumimoji="1" lang="en-US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347614"/>
            <a:ext cx="5330478" cy="2076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120640"/>
            <a:ext cx="1749733" cy="1874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723878"/>
            <a:ext cx="5257420" cy="1256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162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585233" y="123478"/>
            <a:ext cx="7155121" cy="1005840"/>
          </a:xfrm>
        </p:spPr>
        <p:txBody>
          <a:bodyPr>
            <a:noAutofit/>
          </a:bodyPr>
          <a:lstStyle>
            <a:extLst/>
          </a:lstStyle>
          <a:p>
            <a:r>
              <a:rPr lang="en-US" altLang="zh-TW" sz="2400" b="1" dirty="0"/>
              <a:t>107</a:t>
            </a:r>
            <a:r>
              <a:rPr lang="zh-TW" altLang="en-US" sz="2400" b="1" dirty="0"/>
              <a:t>學年執行成效</a:t>
            </a:r>
            <a:r>
              <a:rPr lang="en-US" altLang="zh-TW" sz="2400" b="1" dirty="0"/>
              <a:t>---- </a:t>
            </a:r>
            <a:r>
              <a:rPr lang="zh-TW" altLang="en-US" sz="2400" b="1" dirty="0"/>
              <a:t>策略</a:t>
            </a:r>
            <a:r>
              <a:rPr lang="en-US" altLang="zh-TW" sz="2400" b="1" dirty="0"/>
              <a:t>1</a:t>
            </a:r>
            <a:r>
              <a:rPr lang="zh-TW" altLang="en-US" sz="2400" b="1" dirty="0"/>
              <a:t>：優質環境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友善</a:t>
            </a:r>
            <a:r>
              <a:rPr lang="zh-TW" altLang="en-US" sz="2400" b="1" dirty="0" smtClean="0"/>
              <a:t>校園</a:t>
            </a:r>
            <a:endParaRPr lang="zh-TW" sz="2400" b="1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11</a:t>
            </a:fld>
            <a:endParaRPr kumimoji="1" lang="en-US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539552" y="1240586"/>
            <a:ext cx="352839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方案</a:t>
            </a:r>
            <a:r>
              <a:rPr lang="en-US" altLang="zh-TW" dirty="0" smtClean="0">
                <a:solidFill>
                  <a:srgbClr val="FF0000"/>
                </a:solidFill>
              </a:rPr>
              <a:t>11</a:t>
            </a:r>
            <a:r>
              <a:rPr lang="zh-TW" altLang="en-US" dirty="0" smtClean="0">
                <a:solidFill>
                  <a:srgbClr val="FF0000"/>
                </a:solidFill>
              </a:rPr>
              <a:t>：校園更新</a:t>
            </a:r>
            <a:r>
              <a:rPr lang="en-US" altLang="zh-TW" dirty="0" smtClean="0">
                <a:solidFill>
                  <a:srgbClr val="FF0000"/>
                </a:solidFill>
              </a:rPr>
              <a:t>LED</a:t>
            </a:r>
            <a:r>
              <a:rPr lang="zh-TW" altLang="en-US" dirty="0" smtClean="0">
                <a:solidFill>
                  <a:srgbClr val="FF0000"/>
                </a:solidFill>
              </a:rPr>
              <a:t>燈具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en-US" altLang="zh-TW" dirty="0">
                <a:solidFill>
                  <a:srgbClr val="FF0000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              </a:t>
            </a:r>
            <a:r>
              <a:rPr lang="zh-TW" altLang="en-US" dirty="0" smtClean="0">
                <a:solidFill>
                  <a:srgbClr val="FF0000"/>
                </a:solidFill>
              </a:rPr>
              <a:t>整體工程經費</a:t>
            </a:r>
            <a:r>
              <a:rPr lang="en-US" altLang="zh-TW" dirty="0" smtClean="0">
                <a:solidFill>
                  <a:srgbClr val="FF0000"/>
                </a:solidFill>
              </a:rPr>
              <a:t>2,280,000</a:t>
            </a:r>
          </a:p>
          <a:p>
            <a:endParaRPr lang="en-US" altLang="zh-TW" sz="1600" dirty="0" smtClean="0"/>
          </a:p>
          <a:p>
            <a:r>
              <a:rPr lang="zh-TW" altLang="en-US" sz="1600" dirty="0" smtClean="0"/>
              <a:t>中正</a:t>
            </a:r>
            <a:r>
              <a:rPr lang="zh-TW" altLang="en-US" sz="1600" dirty="0"/>
              <a:t>堂吊燈更換</a:t>
            </a:r>
            <a:r>
              <a:rPr lang="en-US" altLang="zh-TW" sz="1600" dirty="0"/>
              <a:t>LED</a:t>
            </a:r>
            <a:r>
              <a:rPr lang="zh-TW" altLang="en-US" sz="1600" dirty="0"/>
              <a:t>燈、校牧室</a:t>
            </a:r>
            <a:r>
              <a:rPr lang="en-US" altLang="zh-TW" sz="1600" dirty="0"/>
              <a:t>LED</a:t>
            </a:r>
            <a:r>
              <a:rPr lang="zh-TW" altLang="en-US" sz="1600" dirty="0"/>
              <a:t>照明改善、教務處</a:t>
            </a:r>
            <a:r>
              <a:rPr lang="en-US" altLang="zh-TW" sz="1600" dirty="0"/>
              <a:t>ADII105.106</a:t>
            </a:r>
            <a:r>
              <a:rPr lang="zh-TW" altLang="en-US" sz="1600" dirty="0"/>
              <a:t>辦公室、教務長及註課組辦公室、射箭場、產學大樓汽機車停車區、招待所天花板燈、中正堂音響機櫃上方電燈</a:t>
            </a:r>
            <a:r>
              <a:rPr lang="zh-TW" altLang="en-US" sz="1600" dirty="0" smtClean="0"/>
              <a:t>、田徑場</a:t>
            </a:r>
            <a:r>
              <a:rPr lang="zh-TW" altLang="en-US" sz="1600" dirty="0"/>
              <a:t>桌球室、美術系陶藝及雕塑教室、波錠廳照明、法律學院</a:t>
            </a:r>
            <a:r>
              <a:rPr lang="en-US" altLang="zh-TW" sz="1600" dirty="0"/>
              <a:t>B1</a:t>
            </a:r>
            <a:r>
              <a:rPr lang="zh-TW" altLang="en-US" sz="1600" dirty="0"/>
              <a:t>及</a:t>
            </a:r>
            <a:r>
              <a:rPr lang="en-US" altLang="zh-TW" sz="1600" dirty="0"/>
              <a:t>1</a:t>
            </a:r>
            <a:r>
              <a:rPr lang="zh-TW" altLang="en-US" sz="1600" dirty="0"/>
              <a:t>樓（</a:t>
            </a:r>
            <a:r>
              <a:rPr lang="en-US" altLang="zh-TW" sz="1600" dirty="0"/>
              <a:t>L114</a:t>
            </a:r>
            <a:r>
              <a:rPr lang="zh-TW" altLang="en-US" sz="1600" dirty="0"/>
              <a:t>及</a:t>
            </a:r>
            <a:r>
              <a:rPr lang="en-US" altLang="zh-TW" sz="1600" dirty="0"/>
              <a:t>115</a:t>
            </a:r>
            <a:r>
              <a:rPr lang="zh-TW" altLang="en-US" sz="1600" dirty="0"/>
              <a:t>）、男生宿舍戶外空間水銀燈汱換為</a:t>
            </a:r>
            <a:r>
              <a:rPr lang="en-US" altLang="zh-TW" sz="1600" dirty="0"/>
              <a:t>LED</a:t>
            </a:r>
            <a:r>
              <a:rPr lang="zh-TW" altLang="en-US" sz="1600" dirty="0"/>
              <a:t>燈、</a:t>
            </a:r>
            <a:r>
              <a:rPr lang="en-US" altLang="zh-TW" sz="1600" dirty="0"/>
              <a:t>A</a:t>
            </a:r>
            <a:r>
              <a:rPr lang="zh-TW" altLang="en-US" sz="1600" dirty="0"/>
              <a:t>籃球場夜間照明</a:t>
            </a:r>
            <a:r>
              <a:rPr lang="zh-TW" altLang="en-US" sz="1600" dirty="0" smtClean="0"/>
              <a:t>更換，</a:t>
            </a:r>
            <a:r>
              <a:rPr lang="zh-TW" altLang="en-US" sz="1600" dirty="0" smtClean="0">
                <a:solidFill>
                  <a:srgbClr val="FF0000"/>
                </a:solidFill>
              </a:rPr>
              <a:t>約年省</a:t>
            </a:r>
            <a:r>
              <a:rPr lang="en-US" altLang="zh-TW" sz="1600" dirty="0" smtClean="0">
                <a:solidFill>
                  <a:srgbClr val="FF0000"/>
                </a:solidFill>
              </a:rPr>
              <a:t>16</a:t>
            </a:r>
            <a:r>
              <a:rPr lang="zh-TW" altLang="en-US" sz="1600" dirty="0" smtClean="0">
                <a:solidFill>
                  <a:srgbClr val="FF0000"/>
                </a:solidFill>
              </a:rPr>
              <a:t>萬度電、</a:t>
            </a:r>
            <a:r>
              <a:rPr lang="en-US" altLang="zh-TW" sz="1600" dirty="0" smtClean="0">
                <a:solidFill>
                  <a:srgbClr val="FF0000"/>
                </a:solidFill>
              </a:rPr>
              <a:t>50</a:t>
            </a:r>
            <a:r>
              <a:rPr lang="zh-TW" altLang="en-US" sz="1600" dirty="0" smtClean="0">
                <a:solidFill>
                  <a:srgbClr val="FF0000"/>
                </a:solidFill>
              </a:rPr>
              <a:t>萬元。</a:t>
            </a:r>
            <a:endParaRPr lang="zh-TW" altLang="en-US" sz="1600" dirty="0">
              <a:solidFill>
                <a:srgbClr val="FF000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70" y="1217264"/>
            <a:ext cx="3072735" cy="2218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4355976" y="3467529"/>
            <a:ext cx="19687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/>
              <a:t>中正堂吊燈更換</a:t>
            </a:r>
            <a:r>
              <a:rPr lang="en-US" altLang="zh-TW" sz="1400" dirty="0"/>
              <a:t>LED</a:t>
            </a:r>
            <a:r>
              <a:rPr lang="zh-TW" altLang="en-US" sz="1400" dirty="0" smtClean="0"/>
              <a:t>燈</a:t>
            </a:r>
            <a:endParaRPr lang="zh-TW" altLang="en-US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258" y="3219822"/>
            <a:ext cx="2005013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7542905" y="2912046"/>
            <a:ext cx="15183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 smtClean="0"/>
              <a:t>波錠廳更換</a:t>
            </a:r>
            <a:r>
              <a:rPr lang="en-US" altLang="zh-TW" sz="1400" dirty="0"/>
              <a:t>LED</a:t>
            </a:r>
            <a:r>
              <a:rPr lang="zh-TW" altLang="en-US" sz="1400" dirty="0"/>
              <a:t>燈</a:t>
            </a:r>
          </a:p>
        </p:txBody>
      </p:sp>
    </p:spTree>
    <p:extLst>
      <p:ext uri="{BB962C8B-B14F-4D97-AF65-F5344CB8AC3E}">
        <p14:creationId xmlns:p14="http://schemas.microsoft.com/office/powerpoint/2010/main" val="337396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400" b="1" dirty="0"/>
              <a:t>107</a:t>
            </a:r>
            <a:r>
              <a:rPr lang="zh-TW" altLang="en-US" sz="2400" b="1" dirty="0"/>
              <a:t>學年執行成效</a:t>
            </a:r>
            <a:r>
              <a:rPr lang="en-US" altLang="zh-TW" sz="2400" b="1" dirty="0"/>
              <a:t>---- </a:t>
            </a:r>
            <a:r>
              <a:rPr lang="zh-TW" altLang="en-US" sz="2400" b="1" dirty="0"/>
              <a:t>策略</a:t>
            </a:r>
            <a:r>
              <a:rPr lang="en-US" altLang="zh-TW" sz="2400" b="1" dirty="0"/>
              <a:t>1</a:t>
            </a:r>
            <a:r>
              <a:rPr lang="zh-TW" altLang="en-US" sz="2400" b="1" dirty="0"/>
              <a:t>：優質環境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友善</a:t>
            </a:r>
            <a:r>
              <a:rPr lang="zh-TW" altLang="en-US" sz="2400" b="1" dirty="0" smtClean="0"/>
              <a:t>校園</a:t>
            </a:r>
            <a:endParaRPr lang="zh-TW" altLang="en-US" sz="2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67544" y="1203598"/>
            <a:ext cx="3962400" cy="3429000"/>
          </a:xfrm>
        </p:spPr>
        <p:txBody>
          <a:bodyPr/>
          <a:lstStyle/>
          <a:p>
            <a:r>
              <a:rPr lang="zh-TW" altLang="en-US" sz="1800" dirty="0" smtClean="0">
                <a:solidFill>
                  <a:srgbClr val="FF0000"/>
                </a:solidFill>
              </a:rPr>
              <a:t>方案</a:t>
            </a:r>
            <a:r>
              <a:rPr lang="en-US" altLang="zh-TW" sz="1800" dirty="0" smtClean="0">
                <a:solidFill>
                  <a:srgbClr val="FF0000"/>
                </a:solidFill>
              </a:rPr>
              <a:t>12</a:t>
            </a:r>
            <a:r>
              <a:rPr lang="zh-TW" altLang="en-US" sz="1800" dirty="0">
                <a:solidFill>
                  <a:srgbClr val="FF0000"/>
                </a:solidFill>
              </a:rPr>
              <a:t>：校園接駁使用電動</a:t>
            </a:r>
            <a:r>
              <a:rPr lang="zh-TW" altLang="en-US" sz="1800" dirty="0" smtClean="0">
                <a:solidFill>
                  <a:srgbClr val="FF0000"/>
                </a:solidFill>
              </a:rPr>
              <a:t>公車</a:t>
            </a:r>
            <a:endParaRPr lang="en-US" altLang="zh-TW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1400" dirty="0" smtClean="0"/>
              <a:t>      推廣</a:t>
            </a:r>
            <a:r>
              <a:rPr lang="zh-TW" altLang="en-US" sz="1400" dirty="0"/>
              <a:t>低碳校園</a:t>
            </a:r>
            <a:r>
              <a:rPr lang="zh-TW" altLang="en-US" sz="1400" dirty="0" smtClean="0"/>
              <a:t>，校園</a:t>
            </a:r>
            <a:r>
              <a:rPr lang="zh-TW" altLang="en-US" sz="1400" dirty="0"/>
              <a:t>接駁</a:t>
            </a:r>
            <a:r>
              <a:rPr lang="zh-TW" altLang="en-US" sz="1400" dirty="0" smtClean="0"/>
              <a:t>車用</a:t>
            </a:r>
            <a:r>
              <a:rPr lang="zh-TW" altLang="en-US" sz="1400" dirty="0"/>
              <a:t>電動巴士。</a:t>
            </a:r>
            <a:r>
              <a:rPr lang="zh-TW" altLang="en-US" sz="1400" dirty="0" smtClean="0"/>
              <a:t>學   </a:t>
            </a:r>
            <a:r>
              <a:rPr lang="en-US" altLang="zh-TW" sz="1400" dirty="0" smtClean="0"/>
              <a:t/>
            </a:r>
            <a:br>
              <a:rPr lang="en-US" altLang="zh-TW" sz="1400" dirty="0" smtClean="0"/>
            </a:br>
            <a:r>
              <a:rPr lang="en-US" altLang="zh-TW" sz="1400" dirty="0" smtClean="0"/>
              <a:t>      </a:t>
            </a:r>
            <a:r>
              <a:rPr lang="zh-TW" altLang="en-US" sz="1400" dirty="0" smtClean="0"/>
              <a:t>期</a:t>
            </a:r>
            <a:r>
              <a:rPr lang="zh-TW" altLang="en-US" sz="1400" dirty="0"/>
              <a:t>上課期間每日</a:t>
            </a:r>
            <a:r>
              <a:rPr lang="en-US" altLang="zh-TW" sz="1400" dirty="0"/>
              <a:t>105</a:t>
            </a:r>
            <a:r>
              <a:rPr lang="zh-TW" altLang="en-US" sz="1400" dirty="0"/>
              <a:t>班次，自早上</a:t>
            </a:r>
            <a:r>
              <a:rPr lang="en-US" altLang="zh-TW" sz="1400" dirty="0"/>
              <a:t>7:30</a:t>
            </a:r>
            <a:r>
              <a:rPr lang="zh-TW" altLang="en-US" sz="1400" dirty="0"/>
              <a:t>至</a:t>
            </a:r>
            <a:r>
              <a:rPr lang="zh-TW" altLang="en-US" sz="1400" dirty="0" smtClean="0"/>
              <a:t>晚上</a:t>
            </a:r>
            <a:r>
              <a:rPr lang="en-US" altLang="zh-TW" sz="1400" dirty="0" smtClean="0"/>
              <a:t/>
            </a:r>
            <a:br>
              <a:rPr lang="en-US" altLang="zh-TW" sz="1400" dirty="0" smtClean="0"/>
            </a:br>
            <a:r>
              <a:rPr lang="en-US" altLang="zh-TW" sz="1400" dirty="0" smtClean="0"/>
              <a:t>      10:30</a:t>
            </a:r>
            <a:r>
              <a:rPr lang="zh-TW" altLang="en-US" sz="1400" dirty="0"/>
              <a:t>往返行駛於科技大樓至管理學院之間。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zh-TW" altLang="en-US" sz="1800" dirty="0" smtClean="0">
                <a:solidFill>
                  <a:srgbClr val="FF0000"/>
                </a:solidFill>
              </a:rPr>
              <a:t>方案</a:t>
            </a:r>
            <a:r>
              <a:rPr lang="en-US" altLang="zh-TW" sz="1800" dirty="0" smtClean="0">
                <a:solidFill>
                  <a:srgbClr val="FF0000"/>
                </a:solidFill>
              </a:rPr>
              <a:t>13</a:t>
            </a:r>
            <a:r>
              <a:rPr lang="zh-TW" altLang="en-US" sz="1800" dirty="0" smtClean="0">
                <a:solidFill>
                  <a:srgbClr val="FF0000"/>
                </a:solidFill>
              </a:rPr>
              <a:t>：建置牛樟園區</a:t>
            </a:r>
            <a:endParaRPr lang="en-US" altLang="zh-TW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1400" dirty="0"/>
              <a:t>辦理植樹週活動、由牛樟暫植區移植校友捐贈之</a:t>
            </a:r>
            <a:r>
              <a:rPr lang="en-US" altLang="zh-TW" sz="1400" dirty="0"/>
              <a:t>20</a:t>
            </a:r>
            <a:r>
              <a:rPr lang="zh-TW" altLang="en-US" sz="1400" dirty="0"/>
              <a:t>棵牛樟樹至東海生態</a:t>
            </a:r>
            <a:r>
              <a:rPr lang="zh-TW" altLang="en-US" sz="1400" dirty="0" smtClean="0"/>
              <a:t>農場。</a:t>
            </a:r>
            <a:endParaRPr lang="zh-TW" altLang="en-US" sz="1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12</a:t>
            </a:fld>
            <a:endParaRPr kumimoji="1" lang="en-US" alt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55726"/>
            <a:ext cx="3456384" cy="253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219" y="2269612"/>
            <a:ext cx="3255963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442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400" b="1" dirty="0"/>
              <a:t>107</a:t>
            </a:r>
            <a:r>
              <a:rPr lang="zh-TW" altLang="en-US" sz="2400" b="1" dirty="0"/>
              <a:t>學年執行成效</a:t>
            </a:r>
            <a:r>
              <a:rPr lang="en-US" altLang="zh-TW" sz="2400" b="1" dirty="0"/>
              <a:t>---- </a:t>
            </a:r>
            <a:r>
              <a:rPr lang="zh-TW" altLang="en-US" sz="2400" b="1" dirty="0"/>
              <a:t>策略</a:t>
            </a:r>
            <a:r>
              <a:rPr lang="en-US" altLang="zh-TW" sz="2400" b="1" dirty="0"/>
              <a:t>1</a:t>
            </a:r>
            <a:r>
              <a:rPr lang="zh-TW" altLang="en-US" sz="2400" b="1" dirty="0"/>
              <a:t>：優質環境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友善</a:t>
            </a:r>
            <a:r>
              <a:rPr lang="zh-TW" altLang="en-US" sz="2400" b="1" dirty="0" smtClean="0"/>
              <a:t>校園</a:t>
            </a:r>
            <a:endParaRPr lang="zh-TW" altLang="en-US" sz="2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51520" y="1275606"/>
            <a:ext cx="3962400" cy="3429000"/>
          </a:xfrm>
        </p:spPr>
        <p:txBody>
          <a:bodyPr/>
          <a:lstStyle/>
          <a:p>
            <a:r>
              <a:rPr lang="zh-TW" altLang="en-US" sz="1800" dirty="0" smtClean="0">
                <a:solidFill>
                  <a:srgbClr val="FF0000"/>
                </a:solidFill>
              </a:rPr>
              <a:t>方案</a:t>
            </a:r>
            <a:r>
              <a:rPr lang="en-US" altLang="zh-TW" sz="1800" dirty="0" smtClean="0">
                <a:solidFill>
                  <a:srgbClr val="FF0000"/>
                </a:solidFill>
              </a:rPr>
              <a:t>14</a:t>
            </a:r>
            <a:r>
              <a:rPr lang="zh-TW" altLang="en-US" sz="1800" dirty="0" smtClean="0">
                <a:solidFill>
                  <a:srgbClr val="FF0000"/>
                </a:solidFill>
              </a:rPr>
              <a:t>：校園文資保存</a:t>
            </a:r>
            <a:endParaRPr lang="en-US" altLang="zh-TW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1400" dirty="0" smtClean="0"/>
              <a:t>      </a:t>
            </a:r>
            <a:endParaRPr lang="zh-TW" altLang="en-US" sz="1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13</a:t>
            </a:fld>
            <a:endParaRPr kumimoji="1" lang="en-US" altLang="en-US" dirty="0"/>
          </a:p>
        </p:txBody>
      </p:sp>
      <p:sp>
        <p:nvSpPr>
          <p:cNvPr id="6" name="矩形 5"/>
          <p:cNvSpPr/>
          <p:nvPr/>
        </p:nvSpPr>
        <p:spPr>
          <a:xfrm>
            <a:off x="107504" y="1635646"/>
            <a:ext cx="47525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 smtClean="0"/>
              <a:t>1.</a:t>
            </a:r>
            <a:r>
              <a:rPr lang="zh-TW" altLang="en-US" sz="1600" dirty="0" smtClean="0"/>
              <a:t> 歷史建築</a:t>
            </a:r>
            <a:r>
              <a:rPr lang="zh-TW" altLang="en-US" sz="1600" dirty="0"/>
              <a:t>衛理會館、歷史建築原藝術</a:t>
            </a:r>
            <a:r>
              <a:rPr lang="zh-TW" altLang="en-US" sz="1600" dirty="0" smtClean="0"/>
              <a:t>中心管 </a:t>
            </a:r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r>
              <a:rPr lang="en-US" altLang="zh-TW" sz="1600" dirty="0" smtClean="0"/>
              <a:t>    </a:t>
            </a:r>
            <a:r>
              <a:rPr lang="zh-TW" altLang="en-US" sz="1600" dirty="0" smtClean="0"/>
              <a:t>理</a:t>
            </a:r>
            <a:r>
              <a:rPr lang="zh-TW" altLang="en-US" sz="1600" dirty="0"/>
              <a:t>維護計畫 </a:t>
            </a:r>
            <a:endParaRPr lang="en-US" altLang="zh-TW" sz="1600" dirty="0" smtClean="0"/>
          </a:p>
          <a:p>
            <a:r>
              <a:rPr lang="en-US" altLang="zh-TW" sz="1600" dirty="0" smtClean="0"/>
              <a:t>2</a:t>
            </a:r>
            <a:r>
              <a:rPr lang="en-US" altLang="zh-TW" sz="1600" dirty="0"/>
              <a:t>.</a:t>
            </a:r>
            <a:r>
              <a:rPr lang="zh-TW" altLang="en-US" sz="1600" dirty="0"/>
              <a:t>市定古蹟路思義教堂及鐘樓提升為國定古蹟 </a:t>
            </a:r>
            <a:endParaRPr lang="en-US" altLang="zh-TW" sz="1600" dirty="0" smtClean="0"/>
          </a:p>
          <a:p>
            <a:r>
              <a:rPr lang="en-US" altLang="zh-TW" sz="1600" dirty="0" smtClean="0"/>
              <a:t>3</a:t>
            </a:r>
            <a:r>
              <a:rPr lang="en-US" altLang="zh-TW" sz="1600" dirty="0"/>
              <a:t>.</a:t>
            </a:r>
            <a:r>
              <a:rPr lang="zh-TW" altLang="en-US" sz="1600" dirty="0"/>
              <a:t>提送東海大學校園文資保存綱要計畫 </a:t>
            </a:r>
            <a:endParaRPr lang="en-US" altLang="zh-TW" sz="1600" dirty="0" smtClean="0"/>
          </a:p>
          <a:p>
            <a:r>
              <a:rPr lang="en-US" altLang="zh-TW" sz="1600" dirty="0" smtClean="0"/>
              <a:t>4.</a:t>
            </a:r>
            <a:r>
              <a:rPr lang="zh-TW" altLang="en-US" sz="1600" dirty="0" smtClean="0"/>
              <a:t>獲文化</a:t>
            </a:r>
            <a:r>
              <a:rPr lang="zh-TW" altLang="en-US" sz="1600" dirty="0"/>
              <a:t>部私有老建築保存補助</a:t>
            </a:r>
            <a:r>
              <a:rPr lang="zh-TW" altLang="en-US" sz="1600" dirty="0" smtClean="0"/>
              <a:t>計畫經費：</a:t>
            </a:r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r>
              <a:rPr lang="en-US" altLang="zh-TW" sz="1600" dirty="0" smtClean="0"/>
              <a:t>   800</a:t>
            </a:r>
            <a:r>
              <a:rPr lang="zh-TW" altLang="en-US" sz="1600" dirty="0" smtClean="0"/>
              <a:t>萬元</a:t>
            </a:r>
            <a:r>
              <a:rPr lang="en-US" altLang="zh-TW" sz="1600" dirty="0" smtClean="0"/>
              <a:t>(</a:t>
            </a:r>
            <a:r>
              <a:rPr lang="zh-TW" altLang="en-US" sz="1600" dirty="0" smtClean="0"/>
              <a:t>體育館整修</a:t>
            </a:r>
            <a:r>
              <a:rPr lang="en-US" altLang="zh-TW" sz="1600" dirty="0" smtClean="0"/>
              <a:t>)</a:t>
            </a:r>
            <a:endParaRPr lang="zh-TW" altLang="en-US" sz="16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748" y="1173124"/>
            <a:ext cx="2699920" cy="187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283" y="3205306"/>
            <a:ext cx="2736304" cy="192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7739704" y="2246263"/>
            <a:ext cx="12961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108.04.26 </a:t>
            </a:r>
            <a:r>
              <a:rPr lang="zh-TW" altLang="en-US" sz="1600" dirty="0"/>
              <a:t>國定古蹟路思義教堂授證典禮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33811"/>
            <a:ext cx="2304257" cy="173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/>
          <p:cNvSpPr txBox="1"/>
          <p:nvPr/>
        </p:nvSpPr>
        <p:spPr>
          <a:xfrm>
            <a:off x="539552" y="3807414"/>
            <a:ext cx="12961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107.12.28 </a:t>
            </a:r>
            <a:r>
              <a:rPr lang="zh-TW" altLang="en-US" sz="1600" dirty="0" smtClean="0"/>
              <a:t>路</a:t>
            </a:r>
            <a:r>
              <a:rPr lang="zh-TW" altLang="en-US" sz="1600" dirty="0"/>
              <a:t>思義教堂及</a:t>
            </a:r>
            <a:r>
              <a:rPr lang="zh-TW" altLang="en-US" sz="1600" dirty="0" smtClean="0"/>
              <a:t>鐘樓文資現</a:t>
            </a:r>
            <a:r>
              <a:rPr lang="zh-TW" altLang="en-US" sz="1600" dirty="0"/>
              <a:t>勘會議</a:t>
            </a:r>
          </a:p>
        </p:txBody>
      </p:sp>
    </p:spTree>
    <p:extLst>
      <p:ext uri="{BB962C8B-B14F-4D97-AF65-F5344CB8AC3E}">
        <p14:creationId xmlns:p14="http://schemas.microsoft.com/office/powerpoint/2010/main" val="136354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400" b="1" dirty="0"/>
              <a:t>107</a:t>
            </a:r>
            <a:r>
              <a:rPr lang="zh-TW" altLang="en-US" sz="2400" b="1" dirty="0"/>
              <a:t>學年執行成效</a:t>
            </a:r>
            <a:r>
              <a:rPr lang="en-US" altLang="zh-TW" sz="2400" b="1" dirty="0"/>
              <a:t>---- </a:t>
            </a:r>
            <a:r>
              <a:rPr lang="zh-TW" altLang="en-US" sz="2400" b="1" dirty="0"/>
              <a:t>策略</a:t>
            </a:r>
            <a:r>
              <a:rPr lang="en-US" altLang="zh-TW" sz="2400" b="1" dirty="0"/>
              <a:t>1</a:t>
            </a:r>
            <a:r>
              <a:rPr lang="zh-TW" altLang="en-US" sz="2400" b="1" dirty="0"/>
              <a:t>：優質環境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友善</a:t>
            </a:r>
            <a:r>
              <a:rPr lang="zh-TW" altLang="en-US" sz="2400" b="1" dirty="0" smtClean="0"/>
              <a:t>校園</a:t>
            </a:r>
            <a:endParaRPr lang="zh-TW" altLang="en-US" sz="2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51520" y="1192175"/>
            <a:ext cx="4244280" cy="34290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1800" b="1" dirty="0" smtClean="0">
                <a:solidFill>
                  <a:srgbClr val="FF0000"/>
                </a:solidFill>
              </a:rPr>
              <a:t>方案</a:t>
            </a:r>
            <a:r>
              <a:rPr lang="en-US" altLang="zh-TW" sz="1800" b="1" dirty="0" smtClean="0">
                <a:solidFill>
                  <a:srgbClr val="FF0000"/>
                </a:solidFill>
              </a:rPr>
              <a:t>15.</a:t>
            </a:r>
            <a:r>
              <a:rPr lang="zh-TW" altLang="en-US" sz="1800" b="1" dirty="0">
                <a:solidFill>
                  <a:srgbClr val="FF0000"/>
                </a:solidFill>
              </a:rPr>
              <a:t>推動東大溪水環境改善計畫</a:t>
            </a:r>
            <a:endParaRPr lang="en-US" altLang="zh-TW" sz="1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1600" dirty="0" smtClean="0"/>
              <a:t>與</a:t>
            </a:r>
            <a:r>
              <a:rPr lang="zh-TW" altLang="en-US" sz="1600" dirty="0"/>
              <a:t>臺中市政府合作東大溪水環境改善</a:t>
            </a:r>
            <a:r>
              <a:rPr lang="zh-TW" altLang="en-US" sz="1600" dirty="0" smtClean="0"/>
              <a:t>計畫</a:t>
            </a:r>
            <a:endParaRPr lang="en-US" altLang="zh-TW" sz="1600" dirty="0" smtClean="0"/>
          </a:p>
          <a:p>
            <a:pPr marL="0" indent="0">
              <a:buNone/>
            </a:pPr>
            <a:r>
              <a:rPr lang="zh-TW" altLang="en-US" sz="1600" dirty="0" smtClean="0"/>
              <a:t>工程預算</a:t>
            </a:r>
            <a:r>
              <a:rPr lang="en-US" altLang="zh-TW" sz="1600" dirty="0" smtClean="0"/>
              <a:t>3</a:t>
            </a:r>
            <a:r>
              <a:rPr lang="zh-TW" altLang="en-US" sz="1600" dirty="0" smtClean="0"/>
              <a:t>億元，預訂</a:t>
            </a:r>
            <a:r>
              <a:rPr lang="en-US" altLang="zh-TW" sz="1600" dirty="0" smtClean="0"/>
              <a:t>109.12.30</a:t>
            </a:r>
            <a:r>
              <a:rPr lang="zh-TW" altLang="en-US" sz="1600" dirty="0" smtClean="0"/>
              <a:t>完工</a:t>
            </a:r>
            <a:endParaRPr lang="en-US" altLang="zh-TW" sz="1600" dirty="0" smtClean="0"/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14</a:t>
            </a:fld>
            <a:endParaRPr kumimoji="1" lang="en-US" altLang="en-US" dirty="0"/>
          </a:p>
        </p:txBody>
      </p:sp>
      <p:pic>
        <p:nvPicPr>
          <p:cNvPr id="2053" name="Picture 5" descr="å°ä¸­å¸åºç°èæ±æµ·å¤§å­¸25æ¥ç°½ç½²ãæ±å¤§æºªç°å¢æ°´å¢æ¹åè¨ç«ãåä½æåæ¸ï¼å°ä¸­å¸æ¿åºæä¾ï¼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55726"/>
            <a:ext cx="344561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91630"/>
            <a:ext cx="4332824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935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400" b="1" dirty="0"/>
              <a:t>107</a:t>
            </a:r>
            <a:r>
              <a:rPr lang="zh-TW" altLang="en-US" sz="2400" b="1" dirty="0"/>
              <a:t>學年執行成效</a:t>
            </a:r>
            <a:r>
              <a:rPr lang="en-US" altLang="zh-TW" sz="2400" b="1" dirty="0"/>
              <a:t>---- </a:t>
            </a:r>
            <a:r>
              <a:rPr lang="zh-TW" altLang="en-US" sz="2400" b="1" dirty="0"/>
              <a:t>策略</a:t>
            </a:r>
            <a:r>
              <a:rPr lang="en-US" altLang="zh-TW" sz="2400" b="1" dirty="0"/>
              <a:t>1</a:t>
            </a:r>
            <a:r>
              <a:rPr lang="zh-TW" altLang="en-US" sz="2400" b="1" dirty="0"/>
              <a:t>：優質環境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友善</a:t>
            </a:r>
            <a:r>
              <a:rPr lang="zh-TW" altLang="en-US" sz="2400" b="1" dirty="0" smtClean="0"/>
              <a:t>校園</a:t>
            </a:r>
            <a:endParaRPr lang="zh-TW" altLang="en-US" sz="2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51520" y="1192175"/>
            <a:ext cx="4244280" cy="34290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1600" dirty="0">
                <a:solidFill>
                  <a:srgbClr val="FF0000"/>
                </a:solidFill>
              </a:rPr>
              <a:t>方案</a:t>
            </a:r>
            <a:r>
              <a:rPr lang="en-US" altLang="zh-TW" sz="1600" dirty="0">
                <a:solidFill>
                  <a:srgbClr val="FF0000"/>
                </a:solidFill>
              </a:rPr>
              <a:t>15.</a:t>
            </a:r>
            <a:r>
              <a:rPr lang="zh-TW" altLang="en-US" sz="1600" dirty="0">
                <a:solidFill>
                  <a:srgbClr val="FF0000"/>
                </a:solidFill>
              </a:rPr>
              <a:t>推動東大溪水環境改善計畫</a:t>
            </a:r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15</a:t>
            </a:fld>
            <a:endParaRPr kumimoji="1" lang="en-US" altLang="en-US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347614"/>
            <a:ext cx="4190781" cy="326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97" y="1563638"/>
            <a:ext cx="3456382" cy="264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449697" y="4299942"/>
            <a:ext cx="3456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結合政府、學校、社區資源，共同營造兼具環保、教育及休憇之永續生態環境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8145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400" b="1" dirty="0"/>
              <a:t>107</a:t>
            </a:r>
            <a:r>
              <a:rPr lang="zh-TW" altLang="en-US" sz="2400" b="1" dirty="0"/>
              <a:t>學年執行成效</a:t>
            </a:r>
            <a:r>
              <a:rPr lang="en-US" altLang="zh-TW" sz="2400" b="1" dirty="0"/>
              <a:t>---- </a:t>
            </a:r>
            <a:r>
              <a:rPr lang="zh-TW" altLang="en-US" sz="2400" b="1" dirty="0"/>
              <a:t>策略</a:t>
            </a:r>
            <a:r>
              <a:rPr lang="en-US" altLang="zh-TW" sz="2400" b="1" dirty="0"/>
              <a:t>1</a:t>
            </a:r>
            <a:r>
              <a:rPr lang="zh-TW" altLang="en-US" sz="2400" b="1" dirty="0"/>
              <a:t>：優質環境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友善</a:t>
            </a:r>
            <a:r>
              <a:rPr lang="zh-TW" altLang="en-US" sz="2400" b="1" dirty="0" smtClean="0"/>
              <a:t>校園</a:t>
            </a:r>
            <a:endParaRPr lang="zh-TW" altLang="en-US" sz="2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427984" y="1554255"/>
            <a:ext cx="3886200" cy="34290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1600" dirty="0" smtClean="0"/>
              <a:t>其他執行永續生態環境方案：</a:t>
            </a:r>
            <a:endParaRPr lang="en-US" altLang="zh-TW" sz="1600" dirty="0" smtClean="0"/>
          </a:p>
          <a:p>
            <a:pPr marL="0" indent="0">
              <a:buNone/>
            </a:pPr>
            <a:r>
              <a:rPr lang="en-US" altLang="zh-TW" sz="1600" dirty="0" smtClean="0"/>
              <a:t>107</a:t>
            </a:r>
            <a:r>
              <a:rPr lang="zh-TW" altLang="zh-TW" sz="1600" dirty="0" smtClean="0"/>
              <a:t>年度臺中市加強推動</a:t>
            </a:r>
            <a:r>
              <a:rPr lang="zh-TW" altLang="en-US" sz="1600" dirty="0" smtClean="0"/>
              <a:t>綠色採購，本校獲選為績優單位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395536" y="1256073"/>
            <a:ext cx="3886200" cy="342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1600" dirty="0" smtClean="0">
                <a:solidFill>
                  <a:srgbClr val="FF0000"/>
                </a:solidFill>
              </a:rPr>
              <a:t>方案</a:t>
            </a:r>
            <a:r>
              <a:rPr lang="en-US" altLang="zh-TW" sz="1600" dirty="0" smtClean="0">
                <a:solidFill>
                  <a:srgbClr val="FF0000"/>
                </a:solidFill>
              </a:rPr>
              <a:t>16</a:t>
            </a:r>
            <a:r>
              <a:rPr lang="zh-TW" altLang="en-US" sz="1600" dirty="0">
                <a:solidFill>
                  <a:srgbClr val="FF0000"/>
                </a:solidFill>
              </a:rPr>
              <a:t>：學生宿舍</a:t>
            </a:r>
            <a:r>
              <a:rPr lang="en-US" altLang="zh-TW" sz="1600" dirty="0">
                <a:solidFill>
                  <a:srgbClr val="FF0000"/>
                </a:solidFill>
              </a:rPr>
              <a:t>72</a:t>
            </a:r>
            <a:r>
              <a:rPr lang="zh-TW" altLang="en-US" sz="1600" dirty="0">
                <a:solidFill>
                  <a:srgbClr val="FF0000"/>
                </a:solidFill>
              </a:rPr>
              <a:t>棟污水</a:t>
            </a:r>
            <a:r>
              <a:rPr lang="zh-TW" altLang="en-US" sz="1600" dirty="0" smtClean="0">
                <a:solidFill>
                  <a:srgbClr val="FF0000"/>
                </a:solidFill>
              </a:rPr>
              <a:t>設備更新</a:t>
            </a:r>
            <a:endParaRPr lang="en-US" altLang="zh-TW" sz="1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1600" dirty="0" smtClean="0"/>
              <a:t>提升污水處理效能、延長使用期限</a:t>
            </a:r>
            <a:endParaRPr lang="zh-TW" altLang="en-US" sz="16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16</a:t>
            </a:fld>
            <a:endParaRPr kumimoji="1" lang="en-US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355726"/>
            <a:ext cx="2520280" cy="2400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55548"/>
            <a:ext cx="3448063" cy="2426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603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400" b="1" dirty="0"/>
              <a:t>107</a:t>
            </a:r>
            <a:r>
              <a:rPr lang="zh-TW" altLang="en-US" sz="2400" b="1" dirty="0"/>
              <a:t>學年執行成效</a:t>
            </a:r>
            <a:r>
              <a:rPr lang="en-US" altLang="zh-TW" sz="2400" b="1" dirty="0"/>
              <a:t>---- </a:t>
            </a:r>
            <a:r>
              <a:rPr lang="zh-TW" altLang="en-US" sz="2400" b="1" dirty="0"/>
              <a:t>策略</a:t>
            </a:r>
            <a:r>
              <a:rPr lang="en-US" altLang="zh-TW" sz="2400" b="1" dirty="0"/>
              <a:t>1</a:t>
            </a:r>
            <a:r>
              <a:rPr lang="zh-TW" altLang="en-US" sz="2400" b="1" dirty="0"/>
              <a:t>：優質環境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友善</a:t>
            </a:r>
            <a:r>
              <a:rPr lang="zh-TW" altLang="en-US" sz="2400" b="1" dirty="0" smtClean="0"/>
              <a:t>校園</a:t>
            </a:r>
            <a:endParaRPr lang="zh-TW" altLang="en-US" sz="2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51520" y="1192175"/>
            <a:ext cx="4536504" cy="342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1600" b="1" dirty="0" smtClean="0">
                <a:solidFill>
                  <a:srgbClr val="FF0000"/>
                </a:solidFill>
              </a:rPr>
              <a:t>方案 </a:t>
            </a:r>
            <a:r>
              <a:rPr lang="en-US" altLang="zh-TW" sz="1600" b="1" dirty="0" smtClean="0">
                <a:solidFill>
                  <a:srgbClr val="FF0000"/>
                </a:solidFill>
              </a:rPr>
              <a:t>17</a:t>
            </a:r>
            <a:r>
              <a:rPr lang="zh-TW" altLang="en-US" sz="1600" b="1" dirty="0" smtClean="0">
                <a:solidFill>
                  <a:srgbClr val="FF0000"/>
                </a:solidFill>
              </a:rPr>
              <a:t>：</a:t>
            </a:r>
            <a:r>
              <a:rPr lang="en-US" altLang="zh-TW" sz="1600" b="1" dirty="0" smtClean="0">
                <a:solidFill>
                  <a:srgbClr val="FF0000"/>
                </a:solidFill>
              </a:rPr>
              <a:t>『</a:t>
            </a:r>
            <a:r>
              <a:rPr lang="zh-TW" altLang="en-US" sz="1600" b="1" dirty="0">
                <a:solidFill>
                  <a:srgbClr val="FF0000"/>
                </a:solidFill>
              </a:rPr>
              <a:t>生態農牧場</a:t>
            </a:r>
            <a:r>
              <a:rPr lang="en-US" altLang="zh-TW" sz="1600" b="1" dirty="0">
                <a:solidFill>
                  <a:srgbClr val="FF0000"/>
                </a:solidFill>
              </a:rPr>
              <a:t>』</a:t>
            </a:r>
            <a:r>
              <a:rPr lang="zh-TW" altLang="en-US" sz="1600" b="1" dirty="0">
                <a:solidFill>
                  <a:srgbClr val="FF0000"/>
                </a:solidFill>
              </a:rPr>
              <a:t>環境教育設施場所認證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17</a:t>
            </a:fld>
            <a:endParaRPr kumimoji="1" lang="en-US" altLang="en-US" dirty="0"/>
          </a:p>
        </p:txBody>
      </p:sp>
      <p:sp>
        <p:nvSpPr>
          <p:cNvPr id="15" name="內容版面配置區 7"/>
          <p:cNvSpPr txBox="1">
            <a:spLocks/>
          </p:cNvSpPr>
          <p:nvPr/>
        </p:nvSpPr>
        <p:spPr>
          <a:xfrm>
            <a:off x="4860032" y="1203598"/>
            <a:ext cx="3886200" cy="3429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/>
          </a:p>
        </p:txBody>
      </p:sp>
      <p:pic>
        <p:nvPicPr>
          <p:cNvPr id="6149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11519"/>
            <a:ext cx="2736304" cy="2174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51670"/>
            <a:ext cx="4176464" cy="3024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24195"/>
            <a:ext cx="1296144" cy="1357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文字方塊 9"/>
          <p:cNvSpPr txBox="1"/>
          <p:nvPr/>
        </p:nvSpPr>
        <p:spPr>
          <a:xfrm>
            <a:off x="467544" y="1491630"/>
            <a:ext cx="4176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108.1.24</a:t>
            </a:r>
            <a:r>
              <a:rPr lang="zh-TW" altLang="en-US" sz="1400" dirty="0" smtClean="0"/>
              <a:t>初審、</a:t>
            </a:r>
            <a:r>
              <a:rPr lang="en-US" altLang="zh-TW" sz="1400" dirty="0" smtClean="0"/>
              <a:t>108.6.5</a:t>
            </a:r>
            <a:r>
              <a:rPr lang="zh-TW" altLang="en-US" sz="1400" dirty="0" smtClean="0"/>
              <a:t>書面審查、</a:t>
            </a:r>
            <a:r>
              <a:rPr lang="en-US" altLang="zh-TW" sz="1400" dirty="0" smtClean="0"/>
              <a:t>108.9.9</a:t>
            </a:r>
            <a:r>
              <a:rPr lang="zh-TW" altLang="en-US" sz="1400" dirty="0" smtClean="0"/>
              <a:t>補正送審</a:t>
            </a:r>
            <a:endParaRPr lang="zh-TW" altLang="en-US" sz="1400" dirty="0"/>
          </a:p>
        </p:txBody>
      </p:sp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539861"/>
            <a:ext cx="1449941" cy="1326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274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400" b="1" dirty="0"/>
              <a:t>107</a:t>
            </a:r>
            <a:r>
              <a:rPr lang="zh-TW" altLang="en-US" sz="2400" b="1" dirty="0"/>
              <a:t>學年執行成效</a:t>
            </a:r>
            <a:r>
              <a:rPr lang="en-US" altLang="zh-TW" sz="2400" b="1" dirty="0"/>
              <a:t>---- </a:t>
            </a:r>
            <a:r>
              <a:rPr lang="zh-TW" altLang="en-US" sz="2400" b="1" dirty="0"/>
              <a:t>策略</a:t>
            </a:r>
            <a:r>
              <a:rPr lang="en-US" altLang="zh-TW" sz="2400" b="1" dirty="0"/>
              <a:t>1</a:t>
            </a:r>
            <a:r>
              <a:rPr lang="zh-TW" altLang="en-US" sz="2400" b="1" dirty="0"/>
              <a:t>：優質環境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友善</a:t>
            </a:r>
            <a:r>
              <a:rPr lang="zh-TW" altLang="en-US" sz="2400" b="1" dirty="0" smtClean="0"/>
              <a:t>校園</a:t>
            </a:r>
            <a:endParaRPr lang="zh-TW" altLang="en-US" sz="2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51520" y="1192175"/>
            <a:ext cx="4536504" cy="342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1600" b="1" dirty="0" smtClean="0">
                <a:solidFill>
                  <a:srgbClr val="FF0000"/>
                </a:solidFill>
              </a:rPr>
              <a:t>其他優質環境建設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18</a:t>
            </a:fld>
            <a:endParaRPr kumimoji="1" lang="en-US" altLang="en-US" dirty="0"/>
          </a:p>
        </p:txBody>
      </p:sp>
      <p:sp>
        <p:nvSpPr>
          <p:cNvPr id="15" name="內容版面配置區 7"/>
          <p:cNvSpPr txBox="1">
            <a:spLocks/>
          </p:cNvSpPr>
          <p:nvPr/>
        </p:nvSpPr>
        <p:spPr>
          <a:xfrm>
            <a:off x="4860032" y="1203598"/>
            <a:ext cx="3886200" cy="3429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404136" y="1491629"/>
            <a:ext cx="4176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銘賢堂增加冷氣空調設備</a:t>
            </a:r>
            <a:endParaRPr lang="zh-TW" altLang="en-US" sz="14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834244"/>
            <a:ext cx="28098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3298158" y="1308188"/>
            <a:ext cx="3123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木屋崗哨重建暨</a:t>
            </a:r>
            <a:r>
              <a:rPr lang="en-US" altLang="zh-TW" sz="1400" dirty="0"/>
              <a:t>513</a:t>
            </a:r>
            <a:r>
              <a:rPr lang="zh-TW" altLang="en-US" sz="1400" dirty="0"/>
              <a:t>收費停車場擴充規劃工程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7020272" y="1526467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國際</a:t>
            </a:r>
            <a:r>
              <a:rPr lang="zh-TW" altLang="en-US" sz="1400" dirty="0"/>
              <a:t>學院裝修</a:t>
            </a:r>
            <a:r>
              <a:rPr lang="zh-TW" altLang="en-US" sz="1400" dirty="0" smtClean="0"/>
              <a:t>工程</a:t>
            </a:r>
            <a:endParaRPr lang="zh-TW" altLang="en-US" sz="1400" dirty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658" y="1942904"/>
            <a:ext cx="2530036" cy="2141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3347864" y="192367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158" y="1923678"/>
            <a:ext cx="3054127" cy="2059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668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400" b="1" dirty="0"/>
              <a:t>107</a:t>
            </a:r>
            <a:r>
              <a:rPr lang="zh-TW" altLang="en-US" sz="2400" b="1" dirty="0"/>
              <a:t>學年執行成效</a:t>
            </a:r>
            <a:r>
              <a:rPr lang="en-US" altLang="zh-TW" sz="2400" b="1" dirty="0"/>
              <a:t>---- </a:t>
            </a:r>
            <a:r>
              <a:rPr lang="zh-TW" altLang="en-US" sz="2400" b="1" dirty="0"/>
              <a:t>策略</a:t>
            </a:r>
            <a:r>
              <a:rPr lang="en-US" altLang="zh-TW" sz="2400" b="1" dirty="0"/>
              <a:t>1</a:t>
            </a:r>
            <a:r>
              <a:rPr lang="zh-TW" altLang="en-US" sz="2400" b="1" dirty="0"/>
              <a:t>：優質環境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友善</a:t>
            </a:r>
            <a:r>
              <a:rPr lang="zh-TW" altLang="en-US" sz="2400" b="1" dirty="0" smtClean="0"/>
              <a:t>校園</a:t>
            </a:r>
            <a:endParaRPr lang="zh-TW" altLang="en-US" sz="2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51520" y="1192175"/>
            <a:ext cx="4536504" cy="342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1600" b="1" dirty="0" smtClean="0">
                <a:solidFill>
                  <a:srgbClr val="FF0000"/>
                </a:solidFill>
              </a:rPr>
              <a:t>其他優質環境建設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19</a:t>
            </a:fld>
            <a:endParaRPr kumimoji="1" lang="en-US" altLang="en-US" dirty="0"/>
          </a:p>
        </p:txBody>
      </p:sp>
      <p:sp>
        <p:nvSpPr>
          <p:cNvPr id="15" name="內容版面配置區 7"/>
          <p:cNvSpPr txBox="1">
            <a:spLocks/>
          </p:cNvSpPr>
          <p:nvPr/>
        </p:nvSpPr>
        <p:spPr>
          <a:xfrm>
            <a:off x="4860032" y="1203598"/>
            <a:ext cx="3886200" cy="3429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251520" y="1649465"/>
            <a:ext cx="2915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表</a:t>
            </a:r>
            <a:r>
              <a:rPr lang="zh-TW" altLang="en-US" sz="1400" dirty="0"/>
              <a:t>藝學程</a:t>
            </a:r>
            <a:r>
              <a:rPr lang="en-US" altLang="zh-TW" sz="1400" dirty="0"/>
              <a:t>P1612</a:t>
            </a:r>
            <a:r>
              <a:rPr lang="zh-TW" altLang="en-US" sz="1400" dirty="0"/>
              <a:t>排練空間整修</a:t>
            </a:r>
            <a:r>
              <a:rPr lang="zh-TW" altLang="en-US" sz="1400" dirty="0" smtClean="0"/>
              <a:t>工程</a:t>
            </a:r>
            <a:endParaRPr lang="zh-TW" altLang="en-US" sz="14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3597885" y="1660203"/>
            <a:ext cx="4646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圖書館多元數位學習資源空間建置</a:t>
            </a:r>
            <a:r>
              <a:rPr lang="en-US" altLang="zh-TW" sz="1400" dirty="0"/>
              <a:t>-</a:t>
            </a:r>
            <a:r>
              <a:rPr lang="zh-TW" altLang="en-US" sz="1400" dirty="0"/>
              <a:t>圖書閱讀討論交流</a:t>
            </a:r>
            <a:r>
              <a:rPr lang="zh-TW" altLang="en-US" sz="1400" dirty="0" smtClean="0"/>
              <a:t>區</a:t>
            </a:r>
            <a:endParaRPr lang="zh-TW" altLang="en-US" sz="14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77559"/>
            <a:ext cx="3901862" cy="2196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833" y="2075091"/>
            <a:ext cx="3816424" cy="1214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530" y="3511559"/>
            <a:ext cx="2372566" cy="1431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3" y="3511559"/>
            <a:ext cx="2160240" cy="14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349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67494"/>
            <a:ext cx="8153400" cy="914400"/>
          </a:xfrm>
        </p:spPr>
        <p:txBody>
          <a:bodyPr>
            <a:normAutofit/>
          </a:bodyPr>
          <a:lstStyle/>
          <a:p>
            <a:pPr algn="ctr"/>
            <a:r>
              <a:rPr lang="en-US" altLang="zh-TW" sz="2400" dirty="0" smtClean="0"/>
              <a:t>107</a:t>
            </a:r>
            <a:r>
              <a:rPr lang="zh-TW" altLang="en-US" sz="2400" dirty="0" smtClean="0"/>
              <a:t>學年</a:t>
            </a:r>
            <a:r>
              <a:rPr lang="zh-TW" altLang="en-US" sz="2400" dirty="0"/>
              <a:t>執行成效</a:t>
            </a:r>
            <a:r>
              <a:rPr lang="en-US" altLang="zh-TW" sz="2400" dirty="0"/>
              <a:t>---- </a:t>
            </a:r>
            <a:r>
              <a:rPr lang="zh-TW" altLang="en-US" sz="2400" dirty="0" smtClean="0"/>
              <a:t>策略</a:t>
            </a:r>
            <a:r>
              <a:rPr lang="en-US" altLang="zh-TW" sz="2400" dirty="0" smtClean="0"/>
              <a:t>1</a:t>
            </a:r>
            <a:r>
              <a:rPr lang="zh-TW" altLang="en-US" sz="2400" dirty="0" smtClean="0"/>
              <a:t>：優質環境</a:t>
            </a:r>
            <a:r>
              <a:rPr lang="en-US" altLang="zh-TW" sz="2400" dirty="0" smtClean="0"/>
              <a:t>/</a:t>
            </a:r>
            <a:r>
              <a:rPr lang="zh-TW" altLang="en-US" sz="2400" dirty="0" smtClean="0"/>
              <a:t>友善校園</a:t>
            </a:r>
            <a:r>
              <a:rPr lang="en-US" altLang="zh-TW" sz="2400" dirty="0" smtClean="0"/>
              <a:t>                                      </a:t>
            </a:r>
            <a:br>
              <a:rPr lang="en-US" altLang="zh-TW" sz="2400" dirty="0" smtClean="0"/>
            </a:br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2</a:t>
            </a:fld>
            <a:endParaRPr kumimoji="1" lang="en-US" altLang="en-US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260951"/>
            <a:ext cx="5400600" cy="3616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107504" y="1419621"/>
            <a:ext cx="216024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>
                <a:solidFill>
                  <a:srgbClr val="FF0000"/>
                </a:solidFill>
              </a:rPr>
              <a:t>行動</a:t>
            </a:r>
            <a:r>
              <a:rPr lang="zh-TW" altLang="en-US" sz="1600" dirty="0" smtClean="0">
                <a:solidFill>
                  <a:srgbClr val="FF0000"/>
                </a:solidFill>
              </a:rPr>
              <a:t>方案</a:t>
            </a:r>
            <a:r>
              <a:rPr lang="en-US" altLang="zh-TW" sz="1600" dirty="0" smtClean="0">
                <a:solidFill>
                  <a:srgbClr val="FF0000"/>
                </a:solidFill>
              </a:rPr>
              <a:t>1</a:t>
            </a:r>
            <a:r>
              <a:rPr lang="zh-TW" altLang="en-US" sz="1600" dirty="0" smtClean="0">
                <a:solidFill>
                  <a:srgbClr val="FF0000"/>
                </a:solidFill>
              </a:rPr>
              <a:t>：</a:t>
            </a:r>
            <a:endParaRPr lang="en-US" altLang="zh-TW" sz="1600" dirty="0" smtClean="0">
              <a:solidFill>
                <a:srgbClr val="FF0000"/>
              </a:solidFill>
            </a:endParaRPr>
          </a:p>
          <a:p>
            <a:r>
              <a:rPr lang="zh-TW" altLang="en-US" sz="1600" dirty="0">
                <a:solidFill>
                  <a:srgbClr val="FF0000"/>
                </a:solidFill>
              </a:rPr>
              <a:t>整建無障礙設施</a:t>
            </a:r>
            <a:endParaRPr lang="en-US" altLang="zh-TW" sz="1600" dirty="0" smtClean="0">
              <a:solidFill>
                <a:srgbClr val="FF0000"/>
              </a:solidFill>
            </a:endParaRPr>
          </a:p>
          <a:p>
            <a:endParaRPr lang="en-US" altLang="zh-TW" sz="1600" dirty="0" smtClean="0">
              <a:solidFill>
                <a:srgbClr val="FF0000"/>
              </a:solidFill>
            </a:endParaRPr>
          </a:p>
          <a:p>
            <a:endParaRPr lang="en-US" altLang="zh-TW" sz="1600" dirty="0" smtClean="0">
              <a:solidFill>
                <a:srgbClr val="FF0000"/>
              </a:solidFill>
            </a:endParaRPr>
          </a:p>
          <a:p>
            <a:endParaRPr lang="en-US" altLang="zh-TW" sz="1600" dirty="0">
              <a:solidFill>
                <a:srgbClr val="FF0000"/>
              </a:solidFill>
            </a:endParaRPr>
          </a:p>
          <a:p>
            <a:endParaRPr lang="en-US" altLang="zh-TW" sz="1600" dirty="0" smtClean="0">
              <a:solidFill>
                <a:srgbClr val="FF0000"/>
              </a:solidFill>
            </a:endParaRPr>
          </a:p>
          <a:p>
            <a:endParaRPr lang="en-US" altLang="zh-TW" sz="1600" dirty="0">
              <a:solidFill>
                <a:srgbClr val="FF0000"/>
              </a:solidFill>
            </a:endParaRPr>
          </a:p>
          <a:p>
            <a:r>
              <a:rPr lang="zh-TW" altLang="en-US" dirty="0">
                <a:solidFill>
                  <a:srgbClr val="FF0000"/>
                </a:solidFill>
              </a:rPr>
              <a:t/>
            </a:r>
            <a:br>
              <a:rPr lang="zh-TW" altLang="en-US" dirty="0">
                <a:solidFill>
                  <a:srgbClr val="FF0000"/>
                </a:solidFill>
              </a:rPr>
            </a:b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7986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400" b="1" dirty="0"/>
              <a:t>107</a:t>
            </a:r>
            <a:r>
              <a:rPr lang="zh-TW" altLang="en-US" sz="2400" b="1" dirty="0"/>
              <a:t>學年執行成效</a:t>
            </a:r>
            <a:r>
              <a:rPr lang="en-US" altLang="zh-TW" sz="2400" b="1" dirty="0"/>
              <a:t>---- </a:t>
            </a:r>
            <a:r>
              <a:rPr lang="zh-TW" altLang="en-US" sz="2400" b="1" dirty="0"/>
              <a:t>策略</a:t>
            </a:r>
            <a:r>
              <a:rPr lang="en-US" altLang="zh-TW" sz="2400" b="1" dirty="0"/>
              <a:t>1</a:t>
            </a:r>
            <a:r>
              <a:rPr lang="zh-TW" altLang="en-US" sz="2400" b="1" dirty="0"/>
              <a:t>：優質環境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友善</a:t>
            </a:r>
            <a:r>
              <a:rPr lang="zh-TW" altLang="en-US" sz="2400" b="1" dirty="0" smtClean="0"/>
              <a:t>校園</a:t>
            </a:r>
            <a:endParaRPr lang="zh-TW" altLang="en-US" sz="2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51520" y="1192175"/>
            <a:ext cx="4536504" cy="342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1600" b="1" dirty="0" smtClean="0">
                <a:solidFill>
                  <a:srgbClr val="FF0000"/>
                </a:solidFill>
              </a:rPr>
              <a:t>其他優質環境建設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20</a:t>
            </a:fld>
            <a:endParaRPr kumimoji="1" lang="en-US" altLang="en-US" dirty="0"/>
          </a:p>
        </p:txBody>
      </p:sp>
      <p:sp>
        <p:nvSpPr>
          <p:cNvPr id="15" name="內容版面配置區 7"/>
          <p:cNvSpPr txBox="1">
            <a:spLocks/>
          </p:cNvSpPr>
          <p:nvPr/>
        </p:nvSpPr>
        <p:spPr>
          <a:xfrm>
            <a:off x="4860032" y="1203598"/>
            <a:ext cx="3886200" cy="3429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251520" y="1649465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垃圾子母車平台設置</a:t>
            </a:r>
            <a:endParaRPr lang="zh-TW" altLang="en-US" sz="14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3597885" y="1660203"/>
            <a:ext cx="4646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管理學院北側停車場整修暨劃設車位工程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467544" y="2075091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56" y="1979301"/>
            <a:ext cx="2342985" cy="1583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87084"/>
            <a:ext cx="2624708" cy="1396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75091"/>
            <a:ext cx="5067300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92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400" b="1" dirty="0"/>
              <a:t>107</a:t>
            </a:r>
            <a:r>
              <a:rPr lang="zh-TW" altLang="en-US" sz="2400" b="1" dirty="0"/>
              <a:t>學年執行成效</a:t>
            </a:r>
            <a:r>
              <a:rPr lang="en-US" altLang="zh-TW" sz="2400" b="1" dirty="0"/>
              <a:t>---- </a:t>
            </a:r>
            <a:r>
              <a:rPr lang="zh-TW" altLang="en-US" sz="2400" b="1" dirty="0" smtClean="0"/>
              <a:t>策略</a:t>
            </a:r>
            <a:r>
              <a:rPr lang="en-US" altLang="zh-TW" sz="2400" b="1" dirty="0" smtClean="0"/>
              <a:t>2</a:t>
            </a:r>
            <a:r>
              <a:rPr lang="zh-TW" altLang="en-US" sz="2400" b="1" dirty="0"/>
              <a:t>：高效經營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智慧校園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51520" y="1203598"/>
            <a:ext cx="4536504" cy="342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1600" b="1" dirty="0" smtClean="0">
                <a:solidFill>
                  <a:srgbClr val="FF0000"/>
                </a:solidFill>
              </a:rPr>
              <a:t>方案 </a:t>
            </a:r>
            <a:r>
              <a:rPr lang="en-US" altLang="zh-TW" sz="1600" b="1" dirty="0" smtClean="0">
                <a:solidFill>
                  <a:srgbClr val="FF0000"/>
                </a:solidFill>
              </a:rPr>
              <a:t>1</a:t>
            </a:r>
            <a:r>
              <a:rPr lang="zh-TW" altLang="en-US" sz="1600" b="1" dirty="0">
                <a:solidFill>
                  <a:srgbClr val="FF0000"/>
                </a:solidFill>
              </a:rPr>
              <a:t>：財產管理系統程式增加</a:t>
            </a:r>
            <a:r>
              <a:rPr lang="en-US" altLang="zh-TW" sz="1600" b="1" dirty="0">
                <a:solidFill>
                  <a:srgbClr val="FF0000"/>
                </a:solidFill>
              </a:rPr>
              <a:t>【APP</a:t>
            </a:r>
            <a:r>
              <a:rPr lang="zh-TW" altLang="en-US" sz="1600" b="1" dirty="0">
                <a:solidFill>
                  <a:srgbClr val="FF0000"/>
                </a:solidFill>
              </a:rPr>
              <a:t>及</a:t>
            </a:r>
            <a:r>
              <a:rPr lang="en-US" altLang="zh-TW" sz="1600" b="1" dirty="0">
                <a:solidFill>
                  <a:srgbClr val="FF0000"/>
                </a:solidFill>
              </a:rPr>
              <a:t>QR </a:t>
            </a:r>
            <a:r>
              <a:rPr lang="en-US" altLang="zh-TW" sz="1600" b="1" dirty="0" smtClean="0">
                <a:solidFill>
                  <a:srgbClr val="FF0000"/>
                </a:solidFill>
              </a:rPr>
              <a:t>Code</a:t>
            </a:r>
            <a:br>
              <a:rPr lang="en-US" altLang="zh-TW" sz="1600" b="1" dirty="0" smtClean="0">
                <a:solidFill>
                  <a:srgbClr val="FF0000"/>
                </a:solidFill>
              </a:rPr>
            </a:br>
            <a:r>
              <a:rPr lang="en-US" altLang="zh-TW" sz="1600" b="1" dirty="0" smtClean="0">
                <a:solidFill>
                  <a:srgbClr val="FF0000"/>
                </a:solidFill>
              </a:rPr>
              <a:t>               </a:t>
            </a:r>
            <a:r>
              <a:rPr lang="zh-TW" altLang="en-US" sz="1600" b="1" dirty="0" smtClean="0">
                <a:solidFill>
                  <a:srgbClr val="FF0000"/>
                </a:solidFill>
              </a:rPr>
              <a:t>標籤</a:t>
            </a:r>
            <a:r>
              <a:rPr lang="en-US" altLang="zh-TW" sz="1600" b="1" dirty="0">
                <a:solidFill>
                  <a:srgbClr val="FF0000"/>
                </a:solidFill>
              </a:rPr>
              <a:t>】</a:t>
            </a:r>
            <a:r>
              <a:rPr lang="zh-TW" altLang="en-US" sz="1600" b="1" dirty="0">
                <a:solidFill>
                  <a:srgbClr val="FF0000"/>
                </a:solidFill>
              </a:rPr>
              <a:t>之雲端載具</a:t>
            </a:r>
            <a:r>
              <a:rPr lang="zh-TW" altLang="en-US" sz="1600" b="1" dirty="0" smtClean="0">
                <a:solidFill>
                  <a:srgbClr val="FF0000"/>
                </a:solidFill>
              </a:rPr>
              <a:t>應用軟體</a:t>
            </a:r>
            <a:endParaRPr lang="en-US" altLang="zh-TW" sz="1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1400" dirty="0" smtClean="0"/>
              <a:t>1.</a:t>
            </a:r>
            <a:r>
              <a:rPr lang="zh-TW" altLang="en-US" sz="1400" dirty="0" smtClean="0"/>
              <a:t>提升單位財產標籤製作、財產</a:t>
            </a:r>
            <a:r>
              <a:rPr lang="zh-TW" altLang="en-US" sz="1400" dirty="0"/>
              <a:t>盤點及報廢作業</a:t>
            </a:r>
            <a:r>
              <a:rPr lang="zh-TW" altLang="en-US" sz="1400" dirty="0" smtClean="0"/>
              <a:t>速度</a:t>
            </a:r>
            <a:endParaRPr lang="en-US" altLang="zh-TW" sz="1400" dirty="0" smtClean="0"/>
          </a:p>
          <a:p>
            <a:pPr marL="0" indent="0">
              <a:buNone/>
            </a:pPr>
            <a:r>
              <a:rPr lang="en-US" altLang="zh-TW" sz="1400" dirty="0" smtClean="0"/>
              <a:t>2.</a:t>
            </a:r>
            <a:r>
              <a:rPr lang="zh-TW" altLang="en-US" sz="1400" dirty="0" smtClean="0"/>
              <a:t>契約價：</a:t>
            </a:r>
            <a:r>
              <a:rPr lang="en-US" altLang="zh-TW" sz="1400" dirty="0" smtClean="0"/>
              <a:t>720,000</a:t>
            </a:r>
            <a:r>
              <a:rPr lang="zh-TW" altLang="en-US" sz="1400" dirty="0" smtClean="0"/>
              <a:t>元</a:t>
            </a:r>
            <a:endParaRPr lang="en-US" altLang="zh-TW" sz="1400" dirty="0" smtClean="0"/>
          </a:p>
          <a:p>
            <a:pPr marL="0" indent="0">
              <a:buNone/>
            </a:pPr>
            <a:r>
              <a:rPr lang="en-US" altLang="zh-TW" sz="1400" dirty="0" smtClean="0"/>
              <a:t>3.108.5.24</a:t>
            </a:r>
            <a:r>
              <a:rPr lang="zh-TW" altLang="en-US" sz="1400" dirty="0" smtClean="0"/>
              <a:t>完工</a:t>
            </a:r>
            <a:endParaRPr lang="en-US" altLang="zh-TW" sz="1400" dirty="0" smtClean="0"/>
          </a:p>
          <a:p>
            <a:pPr marL="0" indent="0">
              <a:buNone/>
            </a:pPr>
            <a:r>
              <a:rPr lang="en-US" altLang="zh-TW" sz="1400" dirty="0" smtClean="0"/>
              <a:t>4.108</a:t>
            </a:r>
            <a:r>
              <a:rPr lang="zh-TW" altLang="en-US" sz="1400" dirty="0"/>
              <a:t>年</a:t>
            </a:r>
            <a:r>
              <a:rPr lang="en-US" altLang="zh-TW" sz="1400" dirty="0"/>
              <a:t>7</a:t>
            </a:r>
            <a:r>
              <a:rPr lang="zh-TW" altLang="en-US" sz="1400" dirty="0"/>
              <a:t>月</a:t>
            </a:r>
            <a:r>
              <a:rPr lang="en-US" altLang="zh-TW" sz="1400" dirty="0"/>
              <a:t>15</a:t>
            </a:r>
            <a:r>
              <a:rPr lang="zh-TW" altLang="en-US" sz="1400" dirty="0" smtClean="0"/>
              <a:t>日全校行政同仁教育訓練</a:t>
            </a:r>
            <a:endParaRPr lang="en-US" altLang="zh-TW" sz="1400" dirty="0" smtClean="0"/>
          </a:p>
          <a:p>
            <a:pPr marL="0" indent="0">
              <a:buNone/>
            </a:pPr>
            <a:r>
              <a:rPr lang="en-US" altLang="zh-TW" sz="1400" dirty="0" smtClean="0"/>
              <a:t>5.108.8.1</a:t>
            </a:r>
            <a:r>
              <a:rPr lang="zh-TW" altLang="en-US" sz="1400" dirty="0" smtClean="0"/>
              <a:t>上線</a:t>
            </a:r>
            <a:endParaRPr lang="zh-TW" altLang="en-US" sz="1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21</a:t>
            </a:fld>
            <a:endParaRPr kumimoji="1" lang="en-US" altLang="en-US" dirty="0"/>
          </a:p>
        </p:txBody>
      </p:sp>
      <p:sp>
        <p:nvSpPr>
          <p:cNvPr id="15" name="內容版面配置區 7"/>
          <p:cNvSpPr txBox="1">
            <a:spLocks/>
          </p:cNvSpPr>
          <p:nvPr/>
        </p:nvSpPr>
        <p:spPr>
          <a:xfrm>
            <a:off x="4860032" y="1203598"/>
            <a:ext cx="3886200" cy="3429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121193"/>
            <a:ext cx="3977046" cy="224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955" y="3048939"/>
            <a:ext cx="1236471" cy="19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4139952" y="4515966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107.7.15</a:t>
            </a:r>
            <a:r>
              <a:rPr lang="zh-TW" altLang="en-US" sz="1400" dirty="0" smtClean="0"/>
              <a:t>系統操作說明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36743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67494"/>
            <a:ext cx="8153400" cy="914400"/>
          </a:xfrm>
        </p:spPr>
        <p:txBody>
          <a:bodyPr>
            <a:normAutofit/>
          </a:bodyPr>
          <a:lstStyle/>
          <a:p>
            <a:pPr algn="ctr"/>
            <a:r>
              <a:rPr lang="en-US" altLang="zh-TW" sz="2400" dirty="0" smtClean="0"/>
              <a:t>107</a:t>
            </a:r>
            <a:r>
              <a:rPr lang="zh-TW" altLang="en-US" sz="2400" dirty="0" smtClean="0"/>
              <a:t>學年</a:t>
            </a:r>
            <a:r>
              <a:rPr lang="zh-TW" altLang="en-US" sz="2400" dirty="0"/>
              <a:t>執行成效</a:t>
            </a:r>
            <a:r>
              <a:rPr lang="en-US" altLang="zh-TW" sz="2400" dirty="0"/>
              <a:t>---- </a:t>
            </a:r>
            <a:r>
              <a:rPr lang="zh-TW" altLang="en-US" sz="2400" dirty="0" smtClean="0"/>
              <a:t>策略</a:t>
            </a:r>
            <a:r>
              <a:rPr lang="en-US" altLang="zh-TW" sz="2400" dirty="0" smtClean="0"/>
              <a:t>1</a:t>
            </a:r>
            <a:r>
              <a:rPr lang="zh-TW" altLang="en-US" sz="2400" dirty="0" smtClean="0"/>
              <a:t>：優質環境</a:t>
            </a:r>
            <a:r>
              <a:rPr lang="en-US" altLang="zh-TW" sz="2400" dirty="0" smtClean="0"/>
              <a:t>/</a:t>
            </a:r>
            <a:r>
              <a:rPr lang="zh-TW" altLang="en-US" sz="2400" dirty="0" smtClean="0"/>
              <a:t>友善校園</a:t>
            </a:r>
            <a:r>
              <a:rPr lang="en-US" altLang="zh-TW" sz="2400" dirty="0" smtClean="0"/>
              <a:t>                                      </a:t>
            </a:r>
            <a:br>
              <a:rPr lang="en-US" altLang="zh-TW" sz="2400" dirty="0" smtClean="0"/>
            </a:br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3</a:t>
            </a:fld>
            <a:endParaRPr kumimoji="1" lang="en-US" altLang="en-US" dirty="0"/>
          </a:p>
        </p:txBody>
      </p:sp>
      <p:sp>
        <p:nvSpPr>
          <p:cNvPr id="3" name="矩形 2"/>
          <p:cNvSpPr/>
          <p:nvPr/>
        </p:nvSpPr>
        <p:spPr>
          <a:xfrm>
            <a:off x="467544" y="1563638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行動</a:t>
            </a:r>
            <a:r>
              <a:rPr lang="zh-TW" altLang="en-US" dirty="0" smtClean="0">
                <a:solidFill>
                  <a:srgbClr val="FF0000"/>
                </a:solidFill>
              </a:rPr>
              <a:t>方案</a:t>
            </a:r>
            <a:r>
              <a:rPr lang="en-US" altLang="zh-TW" dirty="0" smtClean="0">
                <a:solidFill>
                  <a:srgbClr val="FF0000"/>
                </a:solidFill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</a:rPr>
              <a:t>：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>
                <a:solidFill>
                  <a:srgbClr val="FF0000"/>
                </a:solidFill>
              </a:rPr>
              <a:t>整建無障礙</a:t>
            </a:r>
            <a:r>
              <a:rPr lang="zh-TW" altLang="en-US" dirty="0" smtClean="0">
                <a:solidFill>
                  <a:srgbClr val="FF0000"/>
                </a:solidFill>
              </a:rPr>
              <a:t>設施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155584"/>
            <a:ext cx="2303435" cy="1728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98779"/>
            <a:ext cx="2214171" cy="1661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08738"/>
            <a:ext cx="2729454" cy="2047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293566"/>
            <a:ext cx="2155912" cy="2874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554862" y="4346829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體育館無障礙廁所</a:t>
            </a:r>
            <a:endParaRPr lang="zh-TW" altLang="en-US" sz="14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6011749" y="2902508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連接體育館電梯無障礙坡道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83529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67494"/>
            <a:ext cx="8153400" cy="914400"/>
          </a:xfrm>
        </p:spPr>
        <p:txBody>
          <a:bodyPr>
            <a:normAutofit/>
          </a:bodyPr>
          <a:lstStyle/>
          <a:p>
            <a:pPr algn="ctr"/>
            <a:r>
              <a:rPr lang="en-US" altLang="zh-TW" sz="2400" dirty="0" smtClean="0"/>
              <a:t>107</a:t>
            </a:r>
            <a:r>
              <a:rPr lang="zh-TW" altLang="en-US" sz="2400" dirty="0" smtClean="0"/>
              <a:t>學年</a:t>
            </a:r>
            <a:r>
              <a:rPr lang="zh-TW" altLang="en-US" sz="2400" dirty="0"/>
              <a:t>執行成效</a:t>
            </a:r>
            <a:r>
              <a:rPr lang="en-US" altLang="zh-TW" sz="2400" dirty="0"/>
              <a:t>---- </a:t>
            </a:r>
            <a:r>
              <a:rPr lang="zh-TW" altLang="en-US" sz="2400" dirty="0" smtClean="0"/>
              <a:t>策略</a:t>
            </a:r>
            <a:r>
              <a:rPr lang="en-US" altLang="zh-TW" sz="2400" dirty="0" smtClean="0"/>
              <a:t>1</a:t>
            </a:r>
            <a:r>
              <a:rPr lang="zh-TW" altLang="en-US" sz="2400" dirty="0" smtClean="0"/>
              <a:t>：優質環境</a:t>
            </a:r>
            <a:r>
              <a:rPr lang="en-US" altLang="zh-TW" sz="2400" dirty="0" smtClean="0"/>
              <a:t>/</a:t>
            </a:r>
            <a:r>
              <a:rPr lang="zh-TW" altLang="en-US" sz="2400" dirty="0" smtClean="0"/>
              <a:t>友善校園</a:t>
            </a:r>
            <a:r>
              <a:rPr lang="en-US" altLang="zh-TW" sz="2400" dirty="0" smtClean="0"/>
              <a:t>                                      </a:t>
            </a:r>
            <a:br>
              <a:rPr lang="en-US" altLang="zh-TW" sz="2400" dirty="0" smtClean="0"/>
            </a:br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4</a:t>
            </a:fld>
            <a:endParaRPr kumimoji="1" lang="en-US" altLang="en-US" dirty="0"/>
          </a:p>
        </p:txBody>
      </p:sp>
      <p:sp>
        <p:nvSpPr>
          <p:cNvPr id="3" name="矩形 2"/>
          <p:cNvSpPr/>
          <p:nvPr/>
        </p:nvSpPr>
        <p:spPr>
          <a:xfrm>
            <a:off x="107504" y="1419621"/>
            <a:ext cx="230425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FF0000"/>
                </a:solidFill>
              </a:rPr>
              <a:t>行動</a:t>
            </a:r>
            <a:r>
              <a:rPr lang="zh-TW" altLang="en-US" sz="1600" dirty="0">
                <a:solidFill>
                  <a:srgbClr val="FF0000"/>
                </a:solidFill>
              </a:rPr>
              <a:t>方案</a:t>
            </a:r>
            <a:r>
              <a:rPr lang="en-US" altLang="zh-TW" sz="1600" dirty="0">
                <a:solidFill>
                  <a:srgbClr val="FF0000"/>
                </a:solidFill>
              </a:rPr>
              <a:t>2</a:t>
            </a:r>
            <a:r>
              <a:rPr lang="zh-TW" altLang="en-US" sz="1600" dirty="0">
                <a:solidFill>
                  <a:srgbClr val="FF0000"/>
                </a:solidFill>
              </a:rPr>
              <a:t>：</a:t>
            </a:r>
          </a:p>
          <a:p>
            <a:endParaRPr lang="en-US" altLang="zh-TW" sz="1600" dirty="0" smtClean="0">
              <a:solidFill>
                <a:srgbClr val="FF0000"/>
              </a:solidFill>
            </a:endParaRPr>
          </a:p>
          <a:p>
            <a:r>
              <a:rPr lang="zh-TW" altLang="en-US" sz="1600" dirty="0" smtClean="0">
                <a:solidFill>
                  <a:srgbClr val="FF0000"/>
                </a:solidFill>
              </a:rPr>
              <a:t>科技大樓北側電梯</a:t>
            </a:r>
            <a:r>
              <a:rPr lang="zh-TW" altLang="en-US" sz="1600" dirty="0">
                <a:solidFill>
                  <a:srgbClr val="FF0000"/>
                </a:solidFill>
              </a:rPr>
              <a:t>汰換</a:t>
            </a:r>
          </a:p>
          <a:p>
            <a:r>
              <a:rPr lang="en-US" altLang="zh-TW" sz="1600" dirty="0" smtClean="0">
                <a:solidFill>
                  <a:srgbClr val="FF0000"/>
                </a:solidFill>
              </a:rPr>
              <a:t>108.5.17</a:t>
            </a:r>
            <a:r>
              <a:rPr lang="zh-TW" altLang="en-US" sz="1600" dirty="0" smtClean="0">
                <a:solidFill>
                  <a:srgbClr val="FF0000"/>
                </a:solidFill>
              </a:rPr>
              <a:t>發包</a:t>
            </a:r>
            <a:endParaRPr lang="en-US" altLang="zh-TW" sz="1600" dirty="0" smtClean="0">
              <a:solidFill>
                <a:srgbClr val="FF0000"/>
              </a:solidFill>
            </a:endParaRPr>
          </a:p>
          <a:p>
            <a:r>
              <a:rPr lang="zh-TW" altLang="en-US" sz="1600" dirty="0" smtClean="0">
                <a:solidFill>
                  <a:srgbClr val="FF0000"/>
                </a:solidFill>
              </a:rPr>
              <a:t>契約</a:t>
            </a:r>
            <a:r>
              <a:rPr lang="zh-TW" altLang="en-US" sz="1600" dirty="0">
                <a:solidFill>
                  <a:srgbClr val="FF0000"/>
                </a:solidFill>
              </a:rPr>
              <a:t>價</a:t>
            </a:r>
            <a:r>
              <a:rPr lang="en-US" altLang="zh-TW" sz="1600" dirty="0">
                <a:solidFill>
                  <a:srgbClr val="FF0000"/>
                </a:solidFill>
              </a:rPr>
              <a:t>1,350,000</a:t>
            </a:r>
            <a:r>
              <a:rPr lang="zh-TW" altLang="en-US" sz="1600" dirty="0">
                <a:solidFill>
                  <a:srgbClr val="FF0000"/>
                </a:solidFill>
              </a:rPr>
              <a:t>元</a:t>
            </a:r>
          </a:p>
          <a:p>
            <a:r>
              <a:rPr lang="zh-TW" altLang="en-US" sz="1600" dirty="0" smtClean="0">
                <a:solidFill>
                  <a:srgbClr val="FF0000"/>
                </a:solidFill>
              </a:rPr>
              <a:t>預計</a:t>
            </a:r>
            <a:r>
              <a:rPr lang="en-US" altLang="zh-TW" sz="1600" dirty="0">
                <a:solidFill>
                  <a:srgbClr val="FF0000"/>
                </a:solidFill>
              </a:rPr>
              <a:t>108.11.30</a:t>
            </a:r>
            <a:r>
              <a:rPr lang="zh-TW" altLang="en-US" sz="1600" dirty="0">
                <a:solidFill>
                  <a:srgbClr val="FF0000"/>
                </a:solidFill>
              </a:rPr>
              <a:t>完工</a:t>
            </a:r>
          </a:p>
          <a:p>
            <a:r>
              <a:rPr lang="zh-TW" altLang="en-US" dirty="0">
                <a:solidFill>
                  <a:srgbClr val="FF0000"/>
                </a:solidFill>
              </a:rPr>
              <a:t/>
            </a:r>
            <a:br>
              <a:rPr lang="zh-TW" altLang="en-US" dirty="0">
                <a:solidFill>
                  <a:srgbClr val="FF0000"/>
                </a:solidFill>
              </a:rPr>
            </a:b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685" y="1271307"/>
            <a:ext cx="5702436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75606"/>
            <a:ext cx="2321611" cy="330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419621"/>
            <a:ext cx="1975207" cy="299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34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5</a:t>
            </a:fld>
            <a:endParaRPr kumimoji="1" lang="en-US" altLang="en-US" dirty="0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683568" y="195486"/>
            <a:ext cx="7272808" cy="74295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TW" sz="2700" dirty="0"/>
              <a:t>107</a:t>
            </a:r>
            <a:r>
              <a:rPr lang="zh-TW" altLang="en-US" sz="2700" dirty="0"/>
              <a:t>學年執行成效</a:t>
            </a:r>
            <a:r>
              <a:rPr lang="en-US" altLang="zh-TW" sz="2700" dirty="0"/>
              <a:t>---- </a:t>
            </a:r>
            <a:r>
              <a:rPr lang="zh-TW" altLang="en-US" sz="2700" dirty="0"/>
              <a:t>策略</a:t>
            </a:r>
            <a:r>
              <a:rPr lang="en-US" altLang="zh-TW" sz="2700" dirty="0"/>
              <a:t>1</a:t>
            </a:r>
            <a:r>
              <a:rPr lang="zh-TW" altLang="en-US" sz="2700" dirty="0"/>
              <a:t>：優質環境</a:t>
            </a:r>
            <a:r>
              <a:rPr lang="en-US" altLang="zh-TW" sz="2700" dirty="0"/>
              <a:t>/</a:t>
            </a:r>
            <a:r>
              <a:rPr lang="zh-TW" altLang="en-US" sz="2700" dirty="0"/>
              <a:t>友善</a:t>
            </a:r>
            <a:r>
              <a:rPr lang="zh-TW" altLang="en-US" sz="2700" dirty="0" smtClean="0"/>
              <a:t>校園</a:t>
            </a:r>
            <a:endParaRPr lang="zh-TW" altLang="en-US" sz="2700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574282"/>
              </p:ext>
            </p:extLst>
          </p:nvPr>
        </p:nvGraphicFramePr>
        <p:xfrm>
          <a:off x="2272992" y="2599251"/>
          <a:ext cx="4356484" cy="2156290"/>
        </p:xfrm>
        <a:graphic>
          <a:graphicData uri="http://schemas.openxmlformats.org/drawingml/2006/table">
            <a:tbl>
              <a:tblPr firstRow="1" bandRow="1"/>
              <a:tblGrid>
                <a:gridCol w="1995579"/>
                <a:gridCol w="2360905"/>
              </a:tblGrid>
              <a:tr h="476555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9pPr>
                    </a:lstStyle>
                    <a:p>
                      <a:pPr algn="ctr"/>
                      <a:r>
                        <a:rPr lang="zh-TW" altLang="en-US" sz="2600" dirty="0" smtClean="0"/>
                        <a:t>安全設備</a:t>
                      </a:r>
                      <a:endParaRPr lang="zh-TW" altLang="en-US" sz="2600" dirty="0"/>
                    </a:p>
                  </a:txBody>
                  <a:tcPr marL="72000" marR="72000" marT="72000" marB="3600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9pPr>
                    </a:lstStyle>
                    <a:p>
                      <a:pPr algn="ctr"/>
                      <a:r>
                        <a:rPr lang="en-US" altLang="zh-TW" sz="2600" dirty="0" smtClean="0"/>
                        <a:t>107</a:t>
                      </a:r>
                      <a:r>
                        <a:rPr lang="zh-TW" altLang="en-US" sz="2600" dirty="0" smtClean="0"/>
                        <a:t>學年度預算</a:t>
                      </a:r>
                      <a:endParaRPr lang="zh-TW" altLang="en-US" sz="2600" dirty="0"/>
                    </a:p>
                  </a:txBody>
                  <a:tcPr marL="72000" marR="72000" marT="72000" marB="3600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91A7"/>
                    </a:solidFill>
                  </a:tcPr>
                </a:tc>
              </a:tr>
              <a:tr h="432551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r>
                        <a:rPr lang="zh-TW" altLang="en-US" sz="2000" b="1" dirty="0" smtClean="0"/>
                        <a:t>保全防護系統</a:t>
                      </a:r>
                      <a:endParaRPr lang="en-US" altLang="zh-TW" sz="2000" b="1" dirty="0" smtClean="0"/>
                    </a:p>
                  </a:txBody>
                  <a:tcPr marL="72000" marR="72000" marT="72000" marB="3600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91A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altLang="zh-TW" sz="2000" b="1" kern="100" dirty="0" smtClean="0">
                          <a:latin typeface="Calibri"/>
                          <a:ea typeface="新細明體"/>
                          <a:cs typeface="Times New Roman"/>
                        </a:rPr>
                        <a:t>3,105,120</a:t>
                      </a:r>
                      <a:endParaRPr lang="zh-TW" sz="2000" b="1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91A7">
                        <a:tint val="40000"/>
                      </a:srgbClr>
                    </a:solidFill>
                  </a:tcPr>
                </a:tc>
              </a:tr>
              <a:tr h="355403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pPr algn="l"/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錄影監視及緊急求救系統</a:t>
                      </a:r>
                    </a:p>
                  </a:txBody>
                  <a:tcPr marL="72000" marR="72000" marT="72000" marB="3600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91A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343025" algn="l"/>
                        </a:tabLst>
                      </a:pPr>
                      <a:r>
                        <a:rPr lang="en-US" altLang="zh-TW" sz="2000" b="1" kern="100" dirty="0" smtClean="0">
                          <a:latin typeface="Calibri"/>
                          <a:ea typeface="新細明體"/>
                          <a:cs typeface="Times New Roman"/>
                        </a:rPr>
                        <a:t>                       729,195 </a:t>
                      </a:r>
                      <a:endParaRPr lang="zh-TW" sz="2000" b="1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91A7">
                        <a:tint val="20000"/>
                      </a:srgbClr>
                    </a:solidFill>
                  </a:tcPr>
                </a:tc>
              </a:tr>
              <a:tr h="501899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pPr algn="l"/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合計</a:t>
                      </a:r>
                      <a:endParaRPr lang="zh-TW" altLang="en-US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72000" marR="72000" marT="72000" marB="3600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91A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b="1" kern="100" dirty="0" smtClean="0">
                          <a:latin typeface="Calibri"/>
                          <a:ea typeface="新細明體"/>
                          <a:cs typeface="Times New Roman"/>
                        </a:rPr>
                        <a:t>                     3,834,315</a:t>
                      </a:r>
                      <a:endParaRPr lang="zh-TW" sz="2000" b="1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91A7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2" name="矩形 11"/>
          <p:cNvSpPr/>
          <p:nvPr/>
        </p:nvSpPr>
        <p:spPr>
          <a:xfrm>
            <a:off x="2182099" y="1336250"/>
            <a:ext cx="493496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b="1" dirty="0" smtClean="0">
                <a:latin typeface="+mn-ea"/>
              </a:rPr>
              <a:t>方案</a:t>
            </a:r>
            <a:r>
              <a:rPr lang="en-US" altLang="zh-TW" sz="2200" b="1" dirty="0" smtClean="0">
                <a:latin typeface="+mn-ea"/>
              </a:rPr>
              <a:t>3</a:t>
            </a:r>
            <a:r>
              <a:rPr lang="zh-TW" altLang="en-US" sz="2200" b="1" dirty="0" smtClean="0">
                <a:latin typeface="+mn-ea"/>
              </a:rPr>
              <a:t>：保全</a:t>
            </a:r>
            <a:endParaRPr lang="en-US" altLang="zh-TW" sz="2200" b="1" dirty="0" smtClean="0">
              <a:latin typeface="+mn-ea"/>
            </a:endParaRPr>
          </a:p>
          <a:p>
            <a:r>
              <a:rPr lang="zh-TW" altLang="en-US" sz="2200" b="1" dirty="0" smtClean="0">
                <a:latin typeface="+mn-ea"/>
              </a:rPr>
              <a:t>方案</a:t>
            </a:r>
            <a:r>
              <a:rPr lang="en-US" altLang="zh-TW" sz="2200" b="1" dirty="0" smtClean="0">
                <a:latin typeface="+mn-ea"/>
              </a:rPr>
              <a:t>4</a:t>
            </a:r>
            <a:r>
              <a:rPr lang="zh-TW" altLang="en-US" sz="2200" b="1" dirty="0" smtClean="0">
                <a:latin typeface="+mn-ea"/>
              </a:rPr>
              <a:t>：夜間輪值巡邏</a:t>
            </a:r>
            <a:endParaRPr lang="en-US" altLang="zh-TW" sz="2200" b="1" dirty="0" smtClean="0">
              <a:latin typeface="+mn-ea"/>
            </a:endParaRPr>
          </a:p>
          <a:p>
            <a:r>
              <a:rPr lang="zh-TW" altLang="en-US" sz="2200" b="1" dirty="0" smtClean="0">
                <a:latin typeface="+mn-ea"/>
              </a:rPr>
              <a:t>方案</a:t>
            </a:r>
            <a:r>
              <a:rPr lang="en-US" altLang="zh-TW" sz="2200" b="1" dirty="0" smtClean="0">
                <a:latin typeface="+mn-ea"/>
              </a:rPr>
              <a:t>5</a:t>
            </a:r>
            <a:r>
              <a:rPr lang="zh-TW" altLang="en-US" sz="2200" b="1" dirty="0" smtClean="0">
                <a:latin typeface="+mn-ea"/>
              </a:rPr>
              <a:t>：監視系統與緊急求救設備維護</a:t>
            </a:r>
            <a:endParaRPr lang="zh-TW" altLang="en-US" sz="2200" b="1" dirty="0">
              <a:latin typeface="+mn-ea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22" y="3449915"/>
            <a:ext cx="1632181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848" y="3312770"/>
            <a:ext cx="2016224" cy="151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35646"/>
            <a:ext cx="1905798" cy="144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060" y="1302296"/>
            <a:ext cx="14478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47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700" dirty="0"/>
              <a:t>107</a:t>
            </a:r>
            <a:r>
              <a:rPr lang="zh-TW" altLang="en-US" sz="2700" dirty="0"/>
              <a:t>學年執行成效</a:t>
            </a:r>
            <a:r>
              <a:rPr lang="en-US" altLang="zh-TW" sz="2700" dirty="0"/>
              <a:t>---- </a:t>
            </a:r>
            <a:r>
              <a:rPr lang="zh-TW" altLang="en-US" sz="2700" dirty="0"/>
              <a:t>策略</a:t>
            </a:r>
            <a:r>
              <a:rPr lang="en-US" altLang="zh-TW" sz="2700" dirty="0"/>
              <a:t>1</a:t>
            </a:r>
            <a:r>
              <a:rPr lang="zh-TW" altLang="en-US" sz="2700" dirty="0"/>
              <a:t>：優質環境</a:t>
            </a:r>
            <a:r>
              <a:rPr lang="en-US" altLang="zh-TW" sz="2700" dirty="0"/>
              <a:t>/</a:t>
            </a:r>
            <a:r>
              <a:rPr lang="zh-TW" altLang="en-US" sz="2700" dirty="0"/>
              <a:t>友善</a:t>
            </a:r>
            <a:r>
              <a:rPr lang="zh-TW" altLang="en-US" sz="2700" dirty="0" smtClean="0"/>
              <a:t>校園</a:t>
            </a:r>
            <a:endParaRPr lang="zh-TW" altLang="en-US" sz="27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23528" y="1275606"/>
            <a:ext cx="4968552" cy="34290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1800" dirty="0" smtClean="0">
                <a:solidFill>
                  <a:srgbClr val="FF0000"/>
                </a:solidFill>
              </a:rPr>
              <a:t>方案</a:t>
            </a:r>
            <a:r>
              <a:rPr lang="en-US" altLang="zh-TW" sz="1800" dirty="0" smtClean="0">
                <a:solidFill>
                  <a:srgbClr val="FF0000"/>
                </a:solidFill>
              </a:rPr>
              <a:t>6</a:t>
            </a:r>
            <a:r>
              <a:rPr lang="zh-TW" altLang="en-US" sz="1800" dirty="0">
                <a:solidFill>
                  <a:srgbClr val="FF0000"/>
                </a:solidFill>
              </a:rPr>
              <a:t>：教學區自來水管路工程</a:t>
            </a:r>
            <a:r>
              <a:rPr lang="en-US" altLang="zh-TW" sz="1800" dirty="0" smtClean="0">
                <a:solidFill>
                  <a:srgbClr val="FF0000"/>
                </a:solidFill>
              </a:rPr>
              <a:t>2</a:t>
            </a:r>
          </a:p>
          <a:p>
            <a:pPr marL="0" indent="0">
              <a:buNone/>
            </a:pPr>
            <a:r>
              <a:rPr lang="zh-TW" altLang="en-US" sz="1800" dirty="0"/>
              <a:t>科技路水源管路埋設工程</a:t>
            </a:r>
            <a:r>
              <a:rPr lang="en-US" altLang="zh-TW" sz="1800" dirty="0"/>
              <a:t>(</a:t>
            </a:r>
            <a:r>
              <a:rPr lang="zh-TW" altLang="en-US" sz="1800" dirty="0"/>
              <a:t>配置生科系發電機房</a:t>
            </a:r>
            <a:r>
              <a:rPr lang="en-US" altLang="zh-TW" sz="1800" dirty="0"/>
              <a:t>)</a:t>
            </a:r>
            <a:r>
              <a:rPr lang="zh-TW" altLang="en-US" sz="1800" dirty="0" smtClean="0"/>
              <a:t>，契約</a:t>
            </a:r>
            <a:r>
              <a:rPr lang="zh-TW" altLang="en-US" sz="1800" dirty="0"/>
              <a:t>總價：</a:t>
            </a:r>
            <a:r>
              <a:rPr lang="en-US" altLang="zh-TW" sz="1800" dirty="0"/>
              <a:t>6,650,000</a:t>
            </a:r>
            <a:r>
              <a:rPr lang="zh-TW" altLang="en-US" sz="1800" dirty="0"/>
              <a:t>元</a:t>
            </a:r>
          </a:p>
          <a:p>
            <a:pPr marL="0" indent="0">
              <a:buNone/>
            </a:pPr>
            <a:r>
              <a:rPr lang="zh-TW" altLang="en-US" sz="1800" dirty="0" smtClean="0"/>
              <a:t>完工</a:t>
            </a:r>
            <a:r>
              <a:rPr lang="zh-TW" altLang="en-US" sz="1800" dirty="0"/>
              <a:t>日期：</a:t>
            </a:r>
            <a:r>
              <a:rPr lang="en-US" altLang="zh-TW" sz="1800" dirty="0" smtClean="0"/>
              <a:t>107.8.31</a:t>
            </a:r>
          </a:p>
          <a:p>
            <a:pPr marL="0" indent="0">
              <a:buNone/>
            </a:pPr>
            <a:endParaRPr lang="en-US" altLang="zh-TW" sz="1800" dirty="0"/>
          </a:p>
          <a:p>
            <a:pPr marL="0" indent="0">
              <a:buNone/>
            </a:pPr>
            <a:endParaRPr lang="zh-TW" altLang="en-US" sz="18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6</a:t>
            </a:fld>
            <a:endParaRPr kumimoji="1" lang="en-US" alt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275606"/>
            <a:ext cx="22002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715766"/>
            <a:ext cx="2238375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636" y="2982079"/>
            <a:ext cx="2360443" cy="1745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65368"/>
            <a:ext cx="2304256" cy="1762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485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700" dirty="0"/>
              <a:t>107</a:t>
            </a:r>
            <a:r>
              <a:rPr lang="zh-TW" altLang="en-US" sz="2700" dirty="0"/>
              <a:t>學年執行成效</a:t>
            </a:r>
            <a:r>
              <a:rPr lang="en-US" altLang="zh-TW" sz="2700" dirty="0"/>
              <a:t>---- </a:t>
            </a:r>
            <a:r>
              <a:rPr lang="zh-TW" altLang="en-US" sz="2700" dirty="0"/>
              <a:t>策略</a:t>
            </a:r>
            <a:r>
              <a:rPr lang="en-US" altLang="zh-TW" sz="2700" dirty="0"/>
              <a:t>1</a:t>
            </a:r>
            <a:r>
              <a:rPr lang="zh-TW" altLang="en-US" sz="2700" dirty="0"/>
              <a:t>：優質環境</a:t>
            </a:r>
            <a:r>
              <a:rPr lang="en-US" altLang="zh-TW" sz="2700" dirty="0"/>
              <a:t>/</a:t>
            </a:r>
            <a:r>
              <a:rPr lang="zh-TW" altLang="en-US" sz="2700" dirty="0"/>
              <a:t>友善</a:t>
            </a:r>
            <a:r>
              <a:rPr lang="zh-TW" altLang="en-US" sz="2700" dirty="0" smtClean="0"/>
              <a:t>校園</a:t>
            </a:r>
            <a:endParaRPr lang="zh-TW" altLang="en-US" sz="27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51520" y="1192175"/>
            <a:ext cx="4244280" cy="34290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1800" dirty="0" smtClean="0">
                <a:solidFill>
                  <a:srgbClr val="FF0000"/>
                </a:solidFill>
              </a:rPr>
              <a:t>方案</a:t>
            </a:r>
            <a:r>
              <a:rPr lang="en-US" altLang="zh-TW" sz="1800" dirty="0">
                <a:solidFill>
                  <a:srgbClr val="FF0000"/>
                </a:solidFill>
              </a:rPr>
              <a:t>7.</a:t>
            </a:r>
            <a:r>
              <a:rPr lang="zh-TW" altLang="en-US" sz="1800" dirty="0">
                <a:solidFill>
                  <a:srgbClr val="FF0000"/>
                </a:solidFill>
              </a:rPr>
              <a:t>校園電力高壓線地下化</a:t>
            </a:r>
            <a:r>
              <a:rPr lang="en-US" altLang="zh-TW" sz="1800" dirty="0" smtClean="0">
                <a:solidFill>
                  <a:srgbClr val="FF0000"/>
                </a:solidFill>
              </a:rPr>
              <a:t>2</a:t>
            </a:r>
          </a:p>
          <a:p>
            <a:pPr marL="0" indent="0">
              <a:buNone/>
            </a:pPr>
            <a:r>
              <a:rPr lang="zh-TW" altLang="en-US" sz="1800" dirty="0"/>
              <a:t>女生宿舍及求真路沿線高壓管路地下化工程，</a:t>
            </a:r>
            <a:r>
              <a:rPr lang="zh-TW" altLang="en-US" sz="1800" dirty="0" smtClean="0"/>
              <a:t>契約</a:t>
            </a:r>
            <a:r>
              <a:rPr lang="zh-TW" altLang="en-US" sz="1800" dirty="0"/>
              <a:t>總價</a:t>
            </a:r>
            <a:r>
              <a:rPr lang="zh-TW" altLang="en-US" sz="1800" dirty="0" smtClean="0"/>
              <a:t>：</a:t>
            </a:r>
            <a:r>
              <a:rPr lang="en-US" altLang="zh-TW" sz="1800" dirty="0" smtClean="0"/>
              <a:t>7,100,000</a:t>
            </a:r>
            <a:r>
              <a:rPr lang="zh-TW" altLang="en-US" sz="1800" dirty="0"/>
              <a:t>元</a:t>
            </a:r>
          </a:p>
          <a:p>
            <a:pPr marL="0" indent="0">
              <a:buNone/>
            </a:pPr>
            <a:r>
              <a:rPr lang="zh-TW" altLang="en-US" sz="1800" dirty="0" smtClean="0"/>
              <a:t>完工</a:t>
            </a:r>
            <a:r>
              <a:rPr lang="zh-TW" altLang="en-US" sz="1800" dirty="0"/>
              <a:t>日期：</a:t>
            </a:r>
            <a:r>
              <a:rPr lang="en-US" altLang="zh-TW" sz="1800" dirty="0" smtClean="0"/>
              <a:t>108.4.30</a:t>
            </a:r>
          </a:p>
          <a:p>
            <a:pPr marL="0" indent="0">
              <a:buNone/>
            </a:pPr>
            <a:endParaRPr lang="en-US" altLang="zh-TW" sz="1800" dirty="0"/>
          </a:p>
          <a:p>
            <a:pPr marL="0" indent="0">
              <a:buNone/>
            </a:pPr>
            <a:endParaRPr lang="zh-TW" altLang="en-US" sz="18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7</a:t>
            </a:fld>
            <a:endParaRPr kumimoji="1" lang="en-US" alt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203598"/>
            <a:ext cx="3610853" cy="375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571750"/>
            <a:ext cx="4968552" cy="2150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2575229"/>
            <a:ext cx="4351859" cy="2073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406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700" dirty="0"/>
              <a:t>107</a:t>
            </a:r>
            <a:r>
              <a:rPr lang="zh-TW" altLang="en-US" sz="2700" dirty="0"/>
              <a:t>學年執行成效</a:t>
            </a:r>
            <a:r>
              <a:rPr lang="en-US" altLang="zh-TW" sz="2700" dirty="0"/>
              <a:t>---- </a:t>
            </a:r>
            <a:r>
              <a:rPr lang="zh-TW" altLang="en-US" sz="2700" dirty="0"/>
              <a:t>策略</a:t>
            </a:r>
            <a:r>
              <a:rPr lang="en-US" altLang="zh-TW" sz="2700" dirty="0"/>
              <a:t>1</a:t>
            </a:r>
            <a:r>
              <a:rPr lang="zh-TW" altLang="en-US" sz="2700" dirty="0"/>
              <a:t>：優質環境</a:t>
            </a:r>
            <a:r>
              <a:rPr lang="en-US" altLang="zh-TW" sz="2700" dirty="0"/>
              <a:t>/</a:t>
            </a:r>
            <a:r>
              <a:rPr lang="zh-TW" altLang="en-US" sz="2700" dirty="0"/>
              <a:t>友善</a:t>
            </a:r>
            <a:r>
              <a:rPr lang="zh-TW" altLang="en-US" sz="2700" dirty="0" smtClean="0"/>
              <a:t>校園</a:t>
            </a:r>
            <a:endParaRPr lang="zh-TW" altLang="en-US" sz="27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51520" y="1219421"/>
            <a:ext cx="4608512" cy="34290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1800" dirty="0" smtClean="0">
                <a:solidFill>
                  <a:srgbClr val="FF0000"/>
                </a:solidFill>
              </a:rPr>
              <a:t>方案</a:t>
            </a:r>
            <a:r>
              <a:rPr lang="en-US" altLang="zh-TW" sz="1800" dirty="0">
                <a:solidFill>
                  <a:srgbClr val="FF0000"/>
                </a:solidFill>
              </a:rPr>
              <a:t>8.</a:t>
            </a:r>
            <a:r>
              <a:rPr lang="zh-TW" altLang="en-US" sz="1800" dirty="0">
                <a:solidFill>
                  <a:srgbClr val="FF0000"/>
                </a:solidFill>
              </a:rPr>
              <a:t>鋪設校園道路</a:t>
            </a:r>
            <a:r>
              <a:rPr lang="en-US" altLang="zh-TW" sz="1800" dirty="0" smtClean="0">
                <a:solidFill>
                  <a:srgbClr val="FF0000"/>
                </a:solidFill>
              </a:rPr>
              <a:t>2</a:t>
            </a:r>
          </a:p>
          <a:p>
            <a:pPr marL="0" indent="0">
              <a:buNone/>
            </a:pPr>
            <a:r>
              <a:rPr lang="zh-TW" altLang="en-US" sz="1800" dirty="0"/>
              <a:t>德耀</a:t>
            </a:r>
            <a:r>
              <a:rPr lang="zh-TW" altLang="en-US" sz="1800" dirty="0" smtClean="0"/>
              <a:t>路</a:t>
            </a:r>
            <a:r>
              <a:rPr lang="en-US" altLang="zh-TW" sz="1800" dirty="0" smtClean="0"/>
              <a:t>(2,050,00</a:t>
            </a:r>
            <a:r>
              <a:rPr lang="zh-TW" altLang="en-US" sz="1800" dirty="0" smtClean="0"/>
              <a:t>元</a:t>
            </a:r>
            <a:r>
              <a:rPr lang="en-US" altLang="zh-TW" sz="1800" dirty="0" smtClean="0"/>
              <a:t>)</a:t>
            </a:r>
            <a:r>
              <a:rPr lang="zh-TW" altLang="en-US" sz="1800" dirty="0" smtClean="0"/>
              <a:t>、</a:t>
            </a:r>
            <a:r>
              <a:rPr lang="zh-TW" altLang="en-US" sz="1800" dirty="0"/>
              <a:t>求真</a:t>
            </a:r>
            <a:r>
              <a:rPr lang="zh-TW" altLang="en-US" sz="1800" dirty="0" smtClean="0"/>
              <a:t>路</a:t>
            </a:r>
            <a:r>
              <a:rPr lang="en-US" altLang="zh-TW" sz="1800" dirty="0" smtClean="0"/>
              <a:t>(3,640,000</a:t>
            </a:r>
            <a:r>
              <a:rPr lang="zh-TW" altLang="en-US" sz="1800" dirty="0" smtClean="0"/>
              <a:t>元</a:t>
            </a:r>
            <a:r>
              <a:rPr lang="en-US" altLang="zh-TW" sz="1800" dirty="0" smtClean="0"/>
              <a:t>)</a:t>
            </a:r>
            <a:r>
              <a:rPr lang="zh-TW" altLang="en-US" sz="1800" dirty="0" smtClean="0"/>
              <a:t>柏</a:t>
            </a:r>
            <a:endParaRPr lang="en-US" altLang="zh-TW" sz="1800" dirty="0" smtClean="0"/>
          </a:p>
          <a:p>
            <a:pPr marL="0" indent="0">
              <a:buNone/>
            </a:pPr>
            <a:r>
              <a:rPr lang="zh-TW" altLang="en-US" sz="1800" dirty="0" smtClean="0"/>
              <a:t>油</a:t>
            </a:r>
            <a:r>
              <a:rPr lang="zh-TW" altLang="en-US" sz="1800" dirty="0"/>
              <a:t>鋪設工程，</a:t>
            </a:r>
            <a:r>
              <a:rPr lang="zh-TW" altLang="en-US" sz="1800" dirty="0" smtClean="0"/>
              <a:t>契約</a:t>
            </a:r>
            <a:r>
              <a:rPr lang="zh-TW" altLang="en-US" sz="1800" dirty="0"/>
              <a:t>總價</a:t>
            </a:r>
            <a:r>
              <a:rPr lang="zh-TW" altLang="en-US" sz="1800" dirty="0" smtClean="0"/>
              <a:t>：</a:t>
            </a:r>
            <a:r>
              <a:rPr lang="en-US" altLang="zh-TW" sz="1800" dirty="0" smtClean="0"/>
              <a:t>5,690,000</a:t>
            </a:r>
            <a:r>
              <a:rPr lang="zh-TW" altLang="en-US" sz="1800" dirty="0"/>
              <a:t>元</a:t>
            </a:r>
          </a:p>
          <a:p>
            <a:pPr marL="0" indent="0">
              <a:buNone/>
            </a:pPr>
            <a:r>
              <a:rPr lang="zh-TW" altLang="en-US" sz="1800" dirty="0" smtClean="0"/>
              <a:t>完工</a:t>
            </a:r>
            <a:r>
              <a:rPr lang="zh-TW" altLang="en-US" sz="1800" dirty="0"/>
              <a:t>日期：</a:t>
            </a:r>
            <a:r>
              <a:rPr lang="en-US" altLang="zh-TW" sz="1800" dirty="0" smtClean="0"/>
              <a:t>108.6.18</a:t>
            </a:r>
          </a:p>
          <a:p>
            <a:pPr marL="0" indent="0">
              <a:buNone/>
            </a:pPr>
            <a:endParaRPr lang="en-US" altLang="zh-TW" sz="1800" dirty="0"/>
          </a:p>
          <a:p>
            <a:pPr marL="0" indent="0">
              <a:buNone/>
            </a:pPr>
            <a:endParaRPr lang="zh-TW" altLang="en-US" sz="18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8</a:t>
            </a:fld>
            <a:endParaRPr kumimoji="1" lang="en-US" alt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47614"/>
            <a:ext cx="3414228" cy="3374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282" y="2353595"/>
            <a:ext cx="1408773" cy="1300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002222"/>
            <a:ext cx="1572689" cy="1476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03798"/>
            <a:ext cx="1707654" cy="1473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900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700" dirty="0"/>
              <a:t>107</a:t>
            </a:r>
            <a:r>
              <a:rPr lang="zh-TW" altLang="en-US" sz="2700" dirty="0"/>
              <a:t>學年執行成效</a:t>
            </a:r>
            <a:r>
              <a:rPr lang="en-US" altLang="zh-TW" sz="2700" dirty="0"/>
              <a:t>---- </a:t>
            </a:r>
            <a:r>
              <a:rPr lang="zh-TW" altLang="en-US" sz="2700" dirty="0"/>
              <a:t>策略</a:t>
            </a:r>
            <a:r>
              <a:rPr lang="en-US" altLang="zh-TW" sz="2700" dirty="0"/>
              <a:t>1</a:t>
            </a:r>
            <a:r>
              <a:rPr lang="zh-TW" altLang="en-US" sz="2700" dirty="0"/>
              <a:t>：優質環境</a:t>
            </a:r>
            <a:r>
              <a:rPr lang="en-US" altLang="zh-TW" sz="2700" dirty="0"/>
              <a:t>/</a:t>
            </a:r>
            <a:r>
              <a:rPr lang="zh-TW" altLang="en-US" sz="2700" dirty="0"/>
              <a:t>友善</a:t>
            </a:r>
            <a:r>
              <a:rPr lang="zh-TW" altLang="en-US" sz="2700" dirty="0" smtClean="0"/>
              <a:t>校園</a:t>
            </a:r>
            <a:endParaRPr lang="zh-TW" altLang="en-US" sz="27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1203598"/>
            <a:ext cx="3259740" cy="3371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000" dirty="0" smtClean="0">
                <a:solidFill>
                  <a:srgbClr val="FF0000"/>
                </a:solidFill>
              </a:rPr>
              <a:t>方案</a:t>
            </a:r>
            <a:r>
              <a:rPr lang="en-US" altLang="zh-TW" sz="2000" dirty="0" smtClean="0">
                <a:solidFill>
                  <a:srgbClr val="FF0000"/>
                </a:solidFill>
              </a:rPr>
              <a:t>9</a:t>
            </a:r>
            <a:r>
              <a:rPr lang="zh-TW" altLang="en-US" sz="2000" dirty="0" smtClean="0">
                <a:solidFill>
                  <a:srgbClr val="FF0000"/>
                </a:solidFill>
              </a:rPr>
              <a:t>：新建</a:t>
            </a:r>
            <a:r>
              <a:rPr lang="zh-TW" altLang="en-US" sz="2000" dirty="0">
                <a:solidFill>
                  <a:srgbClr val="FF0000"/>
                </a:solidFill>
              </a:rPr>
              <a:t>綜合活動</a:t>
            </a:r>
            <a:r>
              <a:rPr lang="zh-TW" altLang="en-US" sz="2000" dirty="0" smtClean="0">
                <a:solidFill>
                  <a:srgbClr val="FF0000"/>
                </a:solidFill>
              </a:rPr>
              <a:t>大樓</a:t>
            </a:r>
            <a:endParaRPr lang="en-US" altLang="zh-TW" sz="2000" dirty="0" smtClean="0">
              <a:solidFill>
                <a:srgbClr val="FF0000"/>
              </a:solidFill>
            </a:endParaRPr>
          </a:p>
          <a:p>
            <a:pPr marL="0" indent="0">
              <a:lnSpc>
                <a:spcPts val="2400"/>
              </a:lnSpc>
              <a:buNone/>
            </a:pPr>
            <a:r>
              <a:rPr lang="en-US" altLang="zh-TW" sz="1800" dirty="0" smtClean="0"/>
              <a:t>108.3.</a:t>
            </a:r>
            <a:r>
              <a:rPr lang="zh-TW" altLang="en-US" sz="1800" dirty="0" smtClean="0"/>
              <a:t> </a:t>
            </a:r>
            <a:r>
              <a:rPr lang="en-US" altLang="zh-TW" sz="1800" dirty="0" smtClean="0"/>
              <a:t>22</a:t>
            </a:r>
            <a:r>
              <a:rPr lang="zh-TW" altLang="en-US" sz="1800" dirty="0" smtClean="0"/>
              <a:t>完成</a:t>
            </a:r>
            <a:r>
              <a:rPr lang="zh-TW" altLang="en-US" sz="1800" dirty="0"/>
              <a:t>建築師遴選，由境向聯合建築師事務所取得設計監造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marL="0" indent="0">
              <a:lnSpc>
                <a:spcPts val="2400"/>
              </a:lnSpc>
              <a:spcBef>
                <a:spcPts val="0"/>
              </a:spcBef>
              <a:buNone/>
            </a:pPr>
            <a:r>
              <a:rPr lang="en-US" altLang="zh-TW" sz="1800" dirty="0" smtClean="0"/>
              <a:t>109.7</a:t>
            </a:r>
            <a:r>
              <a:rPr lang="zh-TW" altLang="en-US" sz="1800" dirty="0" smtClean="0"/>
              <a:t>取得建照</a:t>
            </a:r>
            <a:endParaRPr lang="en-US" altLang="zh-TW" sz="1800" dirty="0"/>
          </a:p>
          <a:p>
            <a:pPr marL="0" indent="0">
              <a:lnSpc>
                <a:spcPts val="2400"/>
              </a:lnSpc>
              <a:spcBef>
                <a:spcPts val="0"/>
              </a:spcBef>
              <a:buNone/>
            </a:pPr>
            <a:r>
              <a:rPr lang="en-US" altLang="zh-TW" sz="1800" dirty="0" smtClean="0"/>
              <a:t>111.9</a:t>
            </a:r>
            <a:r>
              <a:rPr lang="zh-TW" altLang="en-US" sz="1800" dirty="0" smtClean="0"/>
              <a:t>完工    </a:t>
            </a:r>
            <a:endParaRPr lang="en-US" altLang="zh-TW" sz="1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F82E0A0-C266-4798-8C8F-B9F91E9DA37E}" type="slidenum">
              <a:rPr kumimoji="1" lang="en-US" altLang="zh-TW" smtClean="0"/>
              <a:pPr/>
              <a:t>9</a:t>
            </a:fld>
            <a:endParaRPr kumimoji="1" lang="en-US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300" y="1552513"/>
            <a:ext cx="5241343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69750"/>
            <a:ext cx="3111892" cy="1750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80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中庸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D354F3D-455D-438B-A469-7A3F44911F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965</Words>
  <Application>Microsoft Office PowerPoint</Application>
  <PresentationFormat>如螢幕大小 (16:9)</PresentationFormat>
  <Paragraphs>140</Paragraphs>
  <Slides>21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21</vt:i4>
      </vt:variant>
    </vt:vector>
  </HeadingPairs>
  <TitlesOfParts>
    <vt:vector size="32" baseType="lpstr">
      <vt:lpstr>Arial</vt:lpstr>
      <vt:lpstr>新細明體</vt:lpstr>
      <vt:lpstr>Wingdings</vt:lpstr>
      <vt:lpstr>Wingdings 2</vt:lpstr>
      <vt:lpstr>Gill Sans MT</vt:lpstr>
      <vt:lpstr>微軟正黑體</vt:lpstr>
      <vt:lpstr>Calibri</vt:lpstr>
      <vt:lpstr>Times New Roman</vt:lpstr>
      <vt:lpstr>Tw Cen MT</vt:lpstr>
      <vt:lpstr>中庸</vt:lpstr>
      <vt:lpstr>1_中庸</vt:lpstr>
      <vt:lpstr>108年度校務發展執行成效                                  -------- 總務處</vt:lpstr>
      <vt:lpstr>107學年執行成效---- 策略1：優質環境/友善校園                                       </vt:lpstr>
      <vt:lpstr>107學年執行成效---- 策略1：優質環境/友善校園                                       </vt:lpstr>
      <vt:lpstr>107學年執行成效---- 策略1：優質環境/友善校園                                       </vt:lpstr>
      <vt:lpstr>107學年執行成效---- 策略1：優質環境/友善校園</vt:lpstr>
      <vt:lpstr>107學年執行成效---- 策略1：優質環境/友善校園</vt:lpstr>
      <vt:lpstr>107學年執行成效---- 策略1：優質環境/友善校園</vt:lpstr>
      <vt:lpstr>107學年執行成效---- 策略1：優質環境/友善校園</vt:lpstr>
      <vt:lpstr>107學年執行成效---- 策略1：優質環境/友善校園</vt:lpstr>
      <vt:lpstr>107學年執行成效---- 策略1：優質環境/友善校園</vt:lpstr>
      <vt:lpstr>107學年執行成效---- 策略1：優質環境/友善校園</vt:lpstr>
      <vt:lpstr>107學年執行成效---- 策略1：優質環境/友善校園</vt:lpstr>
      <vt:lpstr>107學年執行成效---- 策略1：優質環境/友善校園</vt:lpstr>
      <vt:lpstr>107學年執行成效---- 策略1：優質環境/友善校園</vt:lpstr>
      <vt:lpstr>107學年執行成效---- 策略1：優質環境/友善校園</vt:lpstr>
      <vt:lpstr>107學年執行成效---- 策略1：優質環境/友善校園</vt:lpstr>
      <vt:lpstr>107學年執行成效---- 策略1：優質環境/友善校園</vt:lpstr>
      <vt:lpstr>107學年執行成效---- 策略1：優質環境/友善校園</vt:lpstr>
      <vt:lpstr>107學年執行成效---- 策略1：優質環境/友善校園</vt:lpstr>
      <vt:lpstr>107學年執行成效---- 策略1：優質環境/友善校園</vt:lpstr>
      <vt:lpstr>107學年執行成效---- 策略2：高效經營/智慧校園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2013-08-26T03:10:24Z</dcterms:created>
  <dcterms:modified xsi:type="dcterms:W3CDTF">2020-02-05T04:44:03Z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TC101769309990</vt:lpwstr>
  </property>
</Properties>
</file>